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4"/>
  </p:sldMasterIdLst>
  <p:notesMasterIdLst>
    <p:notesMasterId r:id="rId20"/>
  </p:notesMasterIdLst>
  <p:handoutMasterIdLst>
    <p:handoutMasterId r:id="rId21"/>
  </p:handoutMasterIdLst>
  <p:sldIdLst>
    <p:sldId id="259" r:id="rId5"/>
    <p:sldId id="306" r:id="rId6"/>
    <p:sldId id="297" r:id="rId7"/>
    <p:sldId id="309" r:id="rId8"/>
    <p:sldId id="298" r:id="rId9"/>
    <p:sldId id="295" r:id="rId10"/>
    <p:sldId id="294" r:id="rId11"/>
    <p:sldId id="293" r:id="rId12"/>
    <p:sldId id="299" r:id="rId13"/>
    <p:sldId id="300" r:id="rId14"/>
    <p:sldId id="292" r:id="rId15"/>
    <p:sldId id="310" r:id="rId16"/>
    <p:sldId id="291" r:id="rId17"/>
    <p:sldId id="261" r:id="rId18"/>
    <p:sldId id="287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66FF"/>
    <a:srgbClr val="009ED6"/>
    <a:srgbClr val="003300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3428" autoAdjust="0"/>
  </p:normalViewPr>
  <p:slideViewPr>
    <p:cSldViewPr>
      <p:cViewPr varScale="1">
        <p:scale>
          <a:sx n="70" d="100"/>
          <a:sy n="70" d="100"/>
        </p:scale>
        <p:origin x="1410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4" d="100"/>
        <a:sy n="154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2874" y="-8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3FDC75-7F73-4A4A-A77C-09AADF00E0EA}" type="datetimeFigureOut">
              <a:rPr lang="en-US" smtClean="0"/>
              <a:pPr/>
              <a:t>9/5/2017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9226BF-1F13-42D3-80DC-373E7ADD1EB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13251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AEF76B-3757-4A0B-AF93-28494465C1DD}" type="datetimeFigureOut">
              <a:rPr lang="en-US" smtClean="0"/>
              <a:pPr/>
              <a:t>9/5/2017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693FD4-8F83-4EF7-AC3F-0DC0388986B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25984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13207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pPr lvl="0"/>
            <a:r>
              <a:rPr lang="en-US" sz="2800" dirty="0" smtClean="0"/>
              <a:t>Page title minimum of 30 points and maximum</a:t>
            </a:r>
            <a:br>
              <a:rPr lang="en-US" sz="2800" dirty="0" smtClean="0"/>
            </a:br>
            <a:r>
              <a:rPr lang="en-US" sz="2800" dirty="0" smtClean="0"/>
              <a:t>of two lines</a:t>
            </a:r>
          </a:p>
          <a:p>
            <a:pPr fontAlgn="base">
              <a:lnSpc>
                <a:spcPct val="200000"/>
              </a:lnSpc>
              <a:spcAft>
                <a:spcPts val="1200"/>
              </a:spcAft>
              <a:defRPr/>
            </a:pPr>
            <a:r>
              <a:rPr lang="en-US" sz="2600" dirty="0" smtClean="0">
                <a:solidFill>
                  <a:prstClr val="black"/>
                </a:solidFill>
              </a:rPr>
              <a:t>Main point 6 point smaller than slide title</a:t>
            </a:r>
          </a:p>
          <a:p>
            <a:pPr lvl="1">
              <a:defRPr/>
            </a:pPr>
            <a:r>
              <a:rPr lang="en-US" sz="2200" dirty="0" smtClean="0">
                <a:solidFill>
                  <a:prstClr val="black"/>
                </a:solidFill>
              </a:rPr>
              <a:t>Bullet points 4 point less than main point</a:t>
            </a:r>
          </a:p>
          <a:p>
            <a:pPr lvl="1">
              <a:defRPr/>
            </a:pPr>
            <a:r>
              <a:rPr lang="en-US" sz="2200" dirty="0" smtClean="0">
                <a:solidFill>
                  <a:prstClr val="black"/>
                </a:solidFill>
              </a:rPr>
              <a:t>Font type is Calibri</a:t>
            </a:r>
          </a:p>
          <a:p>
            <a:pPr lvl="2">
              <a:defRPr/>
            </a:pPr>
            <a:r>
              <a:rPr lang="en-US" sz="2000" dirty="0" smtClean="0">
                <a:solidFill>
                  <a:prstClr val="black"/>
                </a:solidFill>
              </a:rPr>
              <a:t>It is advised in one slide maximum 6 bullets</a:t>
            </a:r>
          </a:p>
          <a:p>
            <a:pPr lvl="3">
              <a:defRPr/>
            </a:pPr>
            <a:r>
              <a:rPr lang="en-US" sz="1800" dirty="0" smtClean="0">
                <a:solidFill>
                  <a:prstClr val="black"/>
                </a:solidFill>
              </a:rPr>
              <a:t>We recommend you use images on slides</a:t>
            </a:r>
          </a:p>
          <a:p>
            <a:pPr lvl="3">
              <a:defRPr/>
            </a:pPr>
            <a:r>
              <a:rPr lang="en-US" sz="1800" dirty="0" smtClean="0">
                <a:solidFill>
                  <a:prstClr val="black"/>
                </a:solidFill>
              </a:rPr>
              <a:t>You can change partner logos on front page</a:t>
            </a:r>
          </a:p>
          <a:p>
            <a:pPr lvl="4">
              <a:defRPr/>
            </a:pPr>
            <a:r>
              <a:rPr lang="en-US" sz="1600" dirty="0" smtClean="0">
                <a:solidFill>
                  <a:prstClr val="black"/>
                </a:solidFill>
              </a:rPr>
              <a:t>You have to duplicate this slide for more inside pages</a:t>
            </a:r>
            <a:endParaRPr lang="en-US" sz="1600" dirty="0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51403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6EAC7D-5A89-47C2-8ABA-56C9C2DEF7A4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31905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hyperlink" Target="http://livestock.cgiar.org/" TargetMode="External"/><Relationship Id="rId7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hyperlink" Target="http://www.cgiar.org/about-us/our-funders" TargetMode="External"/><Relationship Id="rId5" Type="http://schemas.openxmlformats.org/officeDocument/2006/relationships/image" Target="cid:image001.png@01D16D8C.9C905A10" TargetMode="External"/><Relationship Id="rId4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1752600" y="2133600"/>
            <a:ext cx="6324600" cy="685800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Title of presentation 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1" hasCustomPrompt="1"/>
          </p:nvPr>
        </p:nvSpPr>
        <p:spPr>
          <a:xfrm>
            <a:off x="1752600" y="3581400"/>
            <a:ext cx="6324600" cy="495300"/>
          </a:xfrm>
        </p:spPr>
        <p:txBody>
          <a:bodyPr>
            <a:normAutofit/>
          </a:bodyPr>
          <a:lstStyle>
            <a:lvl1pPr marL="0" indent="0" algn="ctr">
              <a:buNone/>
              <a:defRPr sz="2400" i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Author(s)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2" hasCustomPrompt="1"/>
          </p:nvPr>
        </p:nvSpPr>
        <p:spPr>
          <a:xfrm>
            <a:off x="1752600" y="4572000"/>
            <a:ext cx="6324600" cy="7620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 sz="2000" dirty="0" smtClean="0">
                <a:solidFill>
                  <a:prstClr val="white">
                    <a:lumMod val="65000"/>
                  </a:prstClr>
                </a:solidFill>
              </a:rPr>
              <a:t>Event name, Place, Date(s)</a:t>
            </a:r>
            <a:endParaRPr lang="en-US" sz="2000" dirty="0">
              <a:solidFill>
                <a:prstClr val="white">
                  <a:lumMod val="65000"/>
                </a:prst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0012" y="5943600"/>
            <a:ext cx="5633274" cy="66332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657350"/>
          </a:xfrm>
          <a:prstGeom prst="rect">
            <a:avLst/>
          </a:prstGeom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645089" cy="6858000"/>
          </a:xfrm>
          <a:prstGeom prst="rect">
            <a:avLst/>
          </a:prstGeom>
        </p:spPr>
      </p:pic>
      <p:sp>
        <p:nvSpPr>
          <p:cNvPr id="10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1295400" y="228600"/>
            <a:ext cx="7543800" cy="1143000"/>
          </a:xfrm>
        </p:spPr>
        <p:txBody>
          <a:bodyPr>
            <a:noAutofit/>
          </a:bodyPr>
          <a:lstStyle>
            <a:lvl1pPr marL="0" indent="0">
              <a:buNone/>
              <a:defRPr sz="30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Page title minimum of 30 points and maximum</a:t>
            </a:r>
            <a:br>
              <a:rPr lang="en-US" dirty="0" smtClean="0"/>
            </a:br>
            <a:r>
              <a:rPr lang="en-US" dirty="0" smtClean="0"/>
              <a:t>of two lines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2" hasCustomPrompt="1"/>
          </p:nvPr>
        </p:nvSpPr>
        <p:spPr>
          <a:xfrm>
            <a:off x="1371600" y="1905000"/>
            <a:ext cx="7467600" cy="3810000"/>
          </a:xfrm>
        </p:spPr>
        <p:txBody>
          <a:bodyPr/>
          <a:lstStyle>
            <a:lvl1pPr marL="342900" marR="0" indent="-342900" algn="l" defTabSz="914400" rtl="0" eaLnBrk="1" fontAlgn="base" latinLnBrk="0" hangingPunct="1">
              <a:lnSpc>
                <a:spcPct val="200000"/>
              </a:lnSpc>
              <a:spcBef>
                <a:spcPct val="20000"/>
              </a:spcBef>
              <a:spcAft>
                <a:spcPts val="1200"/>
              </a:spcAft>
              <a:buClrTx/>
              <a:buSzTx/>
              <a:buFont typeface="Arial" pitchFamily="34" charset="0"/>
              <a:buChar char="•"/>
              <a:tabLst/>
              <a:defRPr sz="2400"/>
            </a:lvl1pPr>
            <a:lvl2pPr marL="742950" marR="0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lvl2pPr>
            <a:lvl3pPr marL="1143000" marR="0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lvl3pPr>
            <a:lvl4pPr marL="1600200" marR="0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lvl4pPr>
            <a:lvl5pPr marL="2057400" marR="0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»"/>
              <a:tabLst/>
              <a:defRPr/>
            </a:lvl5pPr>
          </a:lstStyle>
          <a:p>
            <a:pPr marL="342900" marR="0" lvl="0" indent="-342900" algn="l" defTabSz="914400" rtl="0" eaLnBrk="1" fontAlgn="base" latinLnBrk="0" hangingPunct="1">
              <a:lnSpc>
                <a:spcPct val="200000"/>
              </a:lnSpc>
              <a:spcBef>
                <a:spcPct val="20000"/>
              </a:spcBef>
              <a:spcAft>
                <a:spcPts val="12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Main point 6 point smaller than slide title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Bullet points 4 point less than main point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Font type is Calibri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It is advised in one slide maximum 6 bullets</a:t>
            </a:r>
          </a:p>
          <a:p>
            <a:pPr marL="1600200" marR="0" lvl="3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We recommend you use images on slides</a:t>
            </a:r>
          </a:p>
          <a:p>
            <a:pPr marL="1600200" marR="0" lvl="3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You can change partner logos on front page</a:t>
            </a:r>
          </a:p>
          <a:p>
            <a:pPr marL="2057400" marR="0" lvl="4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»"/>
              <a:tabLst/>
              <a:defRPr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You have to duplicate this slide for more inside pages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parato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1752600" y="2514600"/>
            <a:ext cx="6324600" cy="2438400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Separator Page </a:t>
            </a:r>
            <a:br>
              <a:rPr lang="en-US" dirty="0" smtClean="0"/>
            </a:br>
            <a:r>
              <a:rPr lang="en-US" dirty="0" smtClean="0"/>
              <a:t>Minimum 0f 30 point </a:t>
            </a:r>
            <a:br>
              <a:rPr lang="en-US" dirty="0" smtClean="0"/>
            </a:br>
            <a:r>
              <a:rPr lang="en-US" dirty="0" smtClean="0"/>
              <a:t>and maximum of 2 lines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65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2134617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645089" cy="6858000"/>
          </a:xfrm>
          <a:prstGeom prst="rect">
            <a:avLst/>
          </a:prstGeom>
        </p:spPr>
      </p:pic>
      <p:sp>
        <p:nvSpPr>
          <p:cNvPr id="9" name="TextBox 8"/>
          <p:cNvSpPr txBox="1"/>
          <p:nvPr userDrawn="1"/>
        </p:nvSpPr>
        <p:spPr>
          <a:xfrm>
            <a:off x="2177100" y="2057400"/>
            <a:ext cx="4891467" cy="13542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+mn-lt"/>
                <a:ea typeface="+mj-ea"/>
                <a:cs typeface="Arial" pitchFamily="34" charset="0"/>
              </a:rPr>
              <a:t>CGIAR Research Program on Livestock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j-ea"/>
                <a:cs typeface="Arial" pitchFamily="34" charset="0"/>
              </a:rPr>
              <a:t/>
            </a:r>
            <a:b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j-ea"/>
                <a:cs typeface="Arial" pitchFamily="34" charset="0"/>
              </a:rPr>
            </a:b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j-ea"/>
                <a:cs typeface="Arial" pitchFamily="34" charset="0"/>
              </a:rPr>
              <a:t/>
            </a:r>
            <a:b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j-ea"/>
                <a:cs typeface="Arial" pitchFamily="34" charset="0"/>
              </a:rPr>
            </a:b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j-ea"/>
                <a:cs typeface="Arial" pitchFamily="34" charset="0"/>
                <a:hlinkClick r:id="rId3"/>
              </a:rPr>
              <a:t>livestock.cgiar.org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/>
            </a:r>
            <a:b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</a:br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1295400" y="5983069"/>
            <a:ext cx="7543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The </a:t>
            </a:r>
            <a:r>
              <a:rPr lang="en-US" sz="1200" b="1" dirty="0" smtClean="0"/>
              <a:t>CGIAR Research Program on Livestock </a:t>
            </a:r>
            <a:r>
              <a:rPr lang="en-US" sz="1200" dirty="0" smtClean="0"/>
              <a:t>aims to increase the productivity of 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productivity of livestock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agri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-food systems in sustainable ways, making meat, milk and eggs more available and affordable across the developing world</a:t>
            </a:r>
            <a:r>
              <a:rPr lang="en-US" sz="1200" dirty="0" smtClean="0"/>
              <a:t>.</a:t>
            </a:r>
            <a:endParaRPr lang="en-US" sz="1200" dirty="0"/>
          </a:p>
        </p:txBody>
      </p:sp>
      <p:sp>
        <p:nvSpPr>
          <p:cNvPr id="10" name="TextBox 6"/>
          <p:cNvSpPr txBox="1">
            <a:spLocks noChangeArrowheads="1"/>
          </p:cNvSpPr>
          <p:nvPr userDrawn="1"/>
        </p:nvSpPr>
        <p:spPr bwMode="auto">
          <a:xfrm>
            <a:off x="2514600" y="6550968"/>
            <a:ext cx="609600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buClr>
                <a:srgbClr val="5F0500"/>
              </a:buClr>
              <a:defRPr/>
            </a:pPr>
            <a:r>
              <a:rPr lang="en-GB" sz="10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Arial" charset="0"/>
              </a:rPr>
              <a:t>This presentation is licensed for use under the Creative Commons Attribution 4.0 International Licence.</a:t>
            </a:r>
            <a:endParaRPr lang="en-US" sz="1000" dirty="0" smtClean="0">
              <a:latin typeface="+mn-lt"/>
            </a:endParaRPr>
          </a:p>
        </p:txBody>
      </p:sp>
      <p:pic>
        <p:nvPicPr>
          <p:cNvPr id="11" name="Picture 10" descr="cc-by 88x31.png"/>
          <p:cNvPicPr/>
          <p:nvPr userDrawn="1"/>
        </p:nvPicPr>
        <p:blipFill>
          <a:blip r:embed="rId4" r:link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7860" y="6569511"/>
            <a:ext cx="586740" cy="207645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TextBox 13"/>
          <p:cNvSpPr txBox="1"/>
          <p:nvPr userDrawn="1"/>
        </p:nvSpPr>
        <p:spPr>
          <a:xfrm>
            <a:off x="1295400" y="4992469"/>
            <a:ext cx="7543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program thanks all donors and organizations which globally support its work through their contributions to the </a:t>
            </a:r>
            <a:r>
              <a:rPr lang="en-GB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6"/>
              </a:rPr>
              <a:t>CGIAR system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400" y="3818286"/>
            <a:ext cx="5387340" cy="634362"/>
          </a:xfrm>
          <a:prstGeom prst="rect">
            <a:avLst/>
          </a:prstGeom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30918D18-0E81-B745-8A94-BA17CBB62002}" type="datetime1">
              <a:rPr lang="fr-CH" smtClean="0"/>
              <a:t>05.09.2017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13E6D29C-FA99-DF43-88AB-FBBB647C2440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222539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smtClean="0"/>
              <a:t>Cliquez et modifiez le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Cliquez pour modifier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18584BA2-7128-2C4D-BDA5-507E42C2A241}" type="datetime1">
              <a:rPr lang="fr-CH" smtClean="0"/>
              <a:t>05.09.2017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13E6D29C-FA99-DF43-88AB-FBBB647C2440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34107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274638"/>
            <a:ext cx="7772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600200"/>
            <a:ext cx="7772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81" r:id="rId3"/>
    <p:sldLayoutId id="2147483652" r:id="rId4"/>
    <p:sldLayoutId id="2147483682" r:id="rId5"/>
    <p:sldLayoutId id="2147483684" r:id="rId6"/>
  </p:sldLayoutIdLst>
  <p:transition spd="slow">
    <p:wipe dir="d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lang="en-US" sz="4400" kern="1200" dirty="0" smtClean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tiff"/><Relationship Id="rId5" Type="http://schemas.openxmlformats.org/officeDocument/2006/relationships/image" Target="../media/image9.tiff"/><Relationship Id="rId4" Type="http://schemas.openxmlformats.org/officeDocument/2006/relationships/image" Target="../media/image8.tif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Genetics flagship ICARDA activities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ICARDA team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Mid-term </a:t>
            </a:r>
            <a:r>
              <a:rPr lang="en-US" dirty="0" smtClean="0"/>
              <a:t>evaluation</a:t>
            </a:r>
            <a:r>
              <a:rPr lang="en-US" dirty="0"/>
              <a:t>,</a:t>
            </a:r>
            <a:r>
              <a:rPr lang="en-US" dirty="0" smtClean="0"/>
              <a:t> Nairobi, September 5-6, 2017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6D29C-FA99-DF43-88AB-FBBB647C2440}" type="slidenum">
              <a:rPr lang="fr-FR" smtClean="0"/>
              <a:t>10</a:t>
            </a:fld>
            <a:endParaRPr lang="fr-FR"/>
          </a:p>
        </p:txBody>
      </p:sp>
      <p:sp>
        <p:nvSpPr>
          <p:cNvPr id="5" name="TextBox 4"/>
          <p:cNvSpPr txBox="1"/>
          <p:nvPr/>
        </p:nvSpPr>
        <p:spPr>
          <a:xfrm>
            <a:off x="0" y="124695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FF0000"/>
                </a:solidFill>
              </a:rPr>
              <a:t>Analysis of base population for determining genomic change in CBBP flocks</a:t>
            </a:r>
          </a:p>
        </p:txBody>
      </p:sp>
      <p:cxnSp>
        <p:nvCxnSpPr>
          <p:cNvPr id="6" name="Straight Connector 5"/>
          <p:cNvCxnSpPr/>
          <p:nvPr/>
        </p:nvCxnSpPr>
        <p:spPr>
          <a:xfrm>
            <a:off x="124695" y="692714"/>
            <a:ext cx="8866909" cy="1385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57600" y="1169768"/>
            <a:ext cx="7843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smtClean="0">
                <a:solidFill>
                  <a:srgbClr val="0066FF"/>
                </a:solidFill>
              </a:rPr>
              <a:t>Five sheep and 2 goat parental (base) populations have been sampled:</a:t>
            </a:r>
            <a:endParaRPr lang="en-US" sz="2400" dirty="0">
              <a:solidFill>
                <a:srgbClr val="0066F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053926" y="1763879"/>
            <a:ext cx="2895605" cy="3086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200" b="1" dirty="0" smtClean="0">
                <a:solidFill>
                  <a:srgbClr val="0066FF"/>
                </a:solidFill>
              </a:rPr>
              <a:t>Sheep Populations:</a:t>
            </a:r>
          </a:p>
          <a:p>
            <a:pPr marL="1200150" lvl="2" indent="-285750">
              <a:lnSpc>
                <a:spcPct val="150000"/>
              </a:lnSpc>
              <a:buFontTx/>
              <a:buChar char="-"/>
            </a:pPr>
            <a:r>
              <a:rPr lang="en-US" sz="2200" dirty="0" err="1" smtClean="0">
                <a:solidFill>
                  <a:srgbClr val="0066FF"/>
                </a:solidFill>
              </a:rPr>
              <a:t>Doyo</a:t>
            </a:r>
            <a:r>
              <a:rPr lang="en-US" sz="2200" dirty="0" smtClean="0">
                <a:solidFill>
                  <a:srgbClr val="0066FF"/>
                </a:solidFill>
              </a:rPr>
              <a:t> </a:t>
            </a:r>
            <a:r>
              <a:rPr lang="en-US" sz="2200" dirty="0" err="1" smtClean="0">
                <a:solidFill>
                  <a:srgbClr val="0066FF"/>
                </a:solidFill>
              </a:rPr>
              <a:t>gana</a:t>
            </a:r>
            <a:endParaRPr lang="en-US" sz="2200" dirty="0" smtClean="0">
              <a:solidFill>
                <a:srgbClr val="0066FF"/>
              </a:solidFill>
            </a:endParaRPr>
          </a:p>
          <a:p>
            <a:pPr marL="1200150" lvl="2" indent="-285750">
              <a:lnSpc>
                <a:spcPct val="150000"/>
              </a:lnSpc>
              <a:buFontTx/>
              <a:buChar char="-"/>
            </a:pPr>
            <a:r>
              <a:rPr lang="en-US" sz="2200" dirty="0" err="1" smtClean="0">
                <a:solidFill>
                  <a:srgbClr val="0066FF"/>
                </a:solidFill>
              </a:rPr>
              <a:t>Bonga</a:t>
            </a:r>
            <a:endParaRPr lang="en-US" sz="2200" dirty="0" smtClean="0">
              <a:solidFill>
                <a:srgbClr val="0066FF"/>
              </a:solidFill>
            </a:endParaRPr>
          </a:p>
          <a:p>
            <a:pPr marL="1200150" lvl="2" indent="-285750">
              <a:lnSpc>
                <a:spcPct val="150000"/>
              </a:lnSpc>
              <a:buFontTx/>
              <a:buChar char="-"/>
            </a:pPr>
            <a:r>
              <a:rPr lang="en-US" sz="2200" dirty="0" err="1" smtClean="0">
                <a:solidFill>
                  <a:srgbClr val="0066FF"/>
                </a:solidFill>
              </a:rPr>
              <a:t>Horro</a:t>
            </a:r>
            <a:endParaRPr lang="en-US" sz="2200" dirty="0" smtClean="0">
              <a:solidFill>
                <a:srgbClr val="0066FF"/>
              </a:solidFill>
            </a:endParaRPr>
          </a:p>
          <a:p>
            <a:pPr marL="1200150" lvl="2" indent="-285750">
              <a:lnSpc>
                <a:spcPct val="150000"/>
              </a:lnSpc>
              <a:buFontTx/>
              <a:buChar char="-"/>
            </a:pPr>
            <a:r>
              <a:rPr lang="en-US" sz="2200" dirty="0" err="1" smtClean="0">
                <a:solidFill>
                  <a:srgbClr val="0066FF"/>
                </a:solidFill>
              </a:rPr>
              <a:t>Atsbi</a:t>
            </a:r>
            <a:endParaRPr lang="en-US" sz="2200" dirty="0" smtClean="0">
              <a:solidFill>
                <a:srgbClr val="0066FF"/>
              </a:solidFill>
            </a:endParaRPr>
          </a:p>
          <a:p>
            <a:pPr marL="1200150" lvl="2" indent="-285750">
              <a:lnSpc>
                <a:spcPct val="150000"/>
              </a:lnSpc>
              <a:buFontTx/>
              <a:buChar char="-"/>
            </a:pPr>
            <a:r>
              <a:rPr lang="en-US" sz="2200" dirty="0" err="1" smtClean="0">
                <a:solidFill>
                  <a:srgbClr val="0066FF"/>
                </a:solidFill>
              </a:rPr>
              <a:t>Menz</a:t>
            </a:r>
            <a:endParaRPr lang="en-US" sz="2200" dirty="0" smtClean="0">
              <a:solidFill>
                <a:srgbClr val="0066FF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053926" y="4850750"/>
            <a:ext cx="4270674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200" b="1" dirty="0" smtClean="0">
                <a:solidFill>
                  <a:srgbClr val="0066FF"/>
                </a:solidFill>
              </a:rPr>
              <a:t>Goat Populations:</a:t>
            </a:r>
          </a:p>
          <a:p>
            <a:pPr marL="1200150" lvl="2" indent="-285750">
              <a:lnSpc>
                <a:spcPct val="150000"/>
              </a:lnSpc>
              <a:buFontTx/>
              <a:buChar char="-"/>
            </a:pPr>
            <a:r>
              <a:rPr lang="en-US" sz="2200" dirty="0" err="1" smtClean="0">
                <a:solidFill>
                  <a:srgbClr val="0066FF"/>
                </a:solidFill>
              </a:rPr>
              <a:t>Abergelle</a:t>
            </a:r>
            <a:r>
              <a:rPr lang="en-US" sz="2200" dirty="0" smtClean="0">
                <a:solidFill>
                  <a:srgbClr val="0066FF"/>
                </a:solidFill>
              </a:rPr>
              <a:t> - Tigray</a:t>
            </a:r>
          </a:p>
          <a:p>
            <a:pPr marL="1200150" lvl="2" indent="-285750">
              <a:lnSpc>
                <a:spcPct val="150000"/>
              </a:lnSpc>
              <a:buFontTx/>
              <a:buChar char="-"/>
            </a:pPr>
            <a:r>
              <a:rPr lang="en-US" sz="2200" dirty="0" err="1" smtClean="0">
                <a:solidFill>
                  <a:srgbClr val="0066FF"/>
                </a:solidFill>
              </a:rPr>
              <a:t>Abergelle</a:t>
            </a:r>
            <a:r>
              <a:rPr lang="en-US" sz="2200" dirty="0" smtClean="0">
                <a:solidFill>
                  <a:srgbClr val="0066FF"/>
                </a:solidFill>
              </a:rPr>
              <a:t> - </a:t>
            </a:r>
            <a:r>
              <a:rPr lang="en-US" sz="2200" dirty="0" err="1" smtClean="0">
                <a:solidFill>
                  <a:srgbClr val="0066FF"/>
                </a:solidFill>
              </a:rPr>
              <a:t>Zekwala</a:t>
            </a:r>
            <a:endParaRPr lang="en-US" sz="2200" dirty="0" smtClean="0">
              <a:solidFill>
                <a:srgbClr val="0066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6953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Evaluation of </a:t>
            </a:r>
            <a:r>
              <a:rPr lang="en-US" dirty="0" err="1">
                <a:solidFill>
                  <a:srgbClr val="FF0000"/>
                </a:solidFill>
              </a:rPr>
              <a:t>Bonga</a:t>
            </a:r>
            <a:r>
              <a:rPr lang="en-US" dirty="0">
                <a:solidFill>
                  <a:srgbClr val="FF0000"/>
                </a:solidFill>
              </a:rPr>
              <a:t> rams distributed in the Southern Regions of Ethiopia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533400" y="1371600"/>
            <a:ext cx="8191500" cy="3810000"/>
          </a:xfrm>
        </p:spPr>
        <p:txBody>
          <a:bodyPr>
            <a:normAutofit lnSpcReduction="10000"/>
          </a:bodyPr>
          <a:lstStyle/>
          <a:p>
            <a:pPr>
              <a:lnSpc>
                <a:spcPct val="100000"/>
              </a:lnSpc>
            </a:pPr>
            <a:r>
              <a:rPr lang="en-US" dirty="0" smtClean="0">
                <a:solidFill>
                  <a:srgbClr val="0066FF"/>
                </a:solidFill>
              </a:rPr>
              <a:t>CBBPs were established in </a:t>
            </a:r>
            <a:r>
              <a:rPr lang="en-US" dirty="0" err="1" smtClean="0">
                <a:solidFill>
                  <a:srgbClr val="0066FF"/>
                </a:solidFill>
              </a:rPr>
              <a:t>Bonga</a:t>
            </a:r>
            <a:r>
              <a:rPr lang="en-US" dirty="0" smtClean="0">
                <a:solidFill>
                  <a:srgbClr val="0066FF"/>
                </a:solidFill>
              </a:rPr>
              <a:t> in 2010 and were successful</a:t>
            </a:r>
          </a:p>
          <a:p>
            <a:pPr>
              <a:lnSpc>
                <a:spcPct val="100000"/>
              </a:lnSpc>
            </a:pPr>
            <a:r>
              <a:rPr lang="en-US" dirty="0" smtClean="0">
                <a:solidFill>
                  <a:srgbClr val="0066FF"/>
                </a:solidFill>
              </a:rPr>
              <a:t>The regional government started distribution of improved rams in the region as improver breed</a:t>
            </a:r>
          </a:p>
          <a:p>
            <a:pPr>
              <a:lnSpc>
                <a:spcPct val="100000"/>
              </a:lnSpc>
            </a:pPr>
            <a:r>
              <a:rPr lang="en-US" dirty="0" smtClean="0">
                <a:solidFill>
                  <a:srgbClr val="0066FF"/>
                </a:solidFill>
              </a:rPr>
              <a:t>We designed a study to evaluate the performance of the breed out of its breeding tract</a:t>
            </a:r>
          </a:p>
          <a:p>
            <a:pPr>
              <a:lnSpc>
                <a:spcPct val="100000"/>
              </a:lnSpc>
            </a:pPr>
            <a:r>
              <a:rPr lang="en-US" dirty="0" smtClean="0">
                <a:solidFill>
                  <a:srgbClr val="0066FF"/>
                </a:solidFill>
              </a:rPr>
              <a:t>Survey, monitoring and on farm performance data is being used for the study</a:t>
            </a:r>
          </a:p>
          <a:p>
            <a:pPr>
              <a:lnSpc>
                <a:spcPct val="100000"/>
              </a:lnSpc>
            </a:pPr>
            <a:r>
              <a:rPr lang="en-US" dirty="0" smtClean="0">
                <a:solidFill>
                  <a:srgbClr val="0066FF"/>
                </a:solidFill>
              </a:rPr>
              <a:t>All data is collected, analysis is underway</a:t>
            </a:r>
          </a:p>
          <a:p>
            <a:pPr>
              <a:lnSpc>
                <a:spcPct val="100000"/>
              </a:lnSpc>
            </a:pPr>
            <a:endParaRPr lang="en-US" dirty="0">
              <a:solidFill>
                <a:srgbClr val="0066FF"/>
              </a:solidFill>
            </a:endParaRPr>
          </a:p>
        </p:txBody>
      </p:sp>
      <p:pic>
        <p:nvPicPr>
          <p:cNvPr id="4" name="Picture 1" descr="C:\Users\toshiba\Desktop\DCIM\101MSDCF\DSC067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70461" y="4572000"/>
            <a:ext cx="3059684" cy="2286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2770833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685800" y="0"/>
            <a:ext cx="8458200" cy="1143000"/>
          </a:xfrm>
        </p:spPr>
        <p:txBody>
          <a:bodyPr/>
          <a:lstStyle/>
          <a:p>
            <a:r>
              <a:rPr lang="en-US" sz="2800" dirty="0">
                <a:solidFill>
                  <a:srgbClr val="FF0000"/>
                </a:solidFill>
                <a:latin typeface="Calibri" panose="020F0502020204030204" pitchFamily="34" charset="0"/>
              </a:rPr>
              <a:t>Development of platforms for </a:t>
            </a:r>
            <a:r>
              <a:rPr lang="en-US" sz="2800" dirty="0" smtClean="0">
                <a:solidFill>
                  <a:srgbClr val="FF0000"/>
                </a:solidFill>
                <a:latin typeface="Calibri" panose="020F0502020204030204" pitchFamily="34" charset="0"/>
              </a:rPr>
              <a:t>AI </a:t>
            </a:r>
            <a:r>
              <a:rPr lang="en-US" sz="2800" dirty="0">
                <a:solidFill>
                  <a:srgbClr val="FF0000"/>
                </a:solidFill>
                <a:latin typeface="Calibri" panose="020F0502020204030204" pitchFamily="34" charset="0"/>
              </a:rPr>
              <a:t>and related reproductive packages in sheep and goats in Ethiopia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685800" y="1160318"/>
            <a:ext cx="8305800" cy="3810000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en-US" dirty="0">
                <a:solidFill>
                  <a:srgbClr val="0066FF"/>
                </a:solidFill>
              </a:rPr>
              <a:t>Platforms </a:t>
            </a:r>
            <a:r>
              <a:rPr lang="en-US" dirty="0" smtClean="0">
                <a:solidFill>
                  <a:srgbClr val="0066FF"/>
                </a:solidFill>
              </a:rPr>
              <a:t>to </a:t>
            </a:r>
            <a:r>
              <a:rPr lang="en-US" dirty="0">
                <a:solidFill>
                  <a:srgbClr val="0066FF"/>
                </a:solidFill>
              </a:rPr>
              <a:t>deliver bundled interventions in CBBP </a:t>
            </a:r>
            <a:r>
              <a:rPr lang="en-US" dirty="0" smtClean="0">
                <a:solidFill>
                  <a:srgbClr val="0066FF"/>
                </a:solidFill>
              </a:rPr>
              <a:t>sites. Some of the services </a:t>
            </a:r>
            <a:r>
              <a:rPr lang="en-US" dirty="0" err="1" smtClean="0">
                <a:solidFill>
                  <a:srgbClr val="0066FF"/>
                </a:solidFill>
              </a:rPr>
              <a:t>providedinclude</a:t>
            </a:r>
            <a:r>
              <a:rPr lang="en-US" dirty="0" smtClean="0">
                <a:solidFill>
                  <a:srgbClr val="0066FF"/>
                </a:solidFill>
              </a:rPr>
              <a:t>:</a:t>
            </a:r>
            <a:endParaRPr lang="en-US" dirty="0">
              <a:solidFill>
                <a:srgbClr val="0066FF"/>
              </a:solidFill>
            </a:endParaRPr>
          </a:p>
          <a:p>
            <a:pPr lvl="1">
              <a:lnSpc>
                <a:spcPct val="110000"/>
              </a:lnSpc>
            </a:pPr>
            <a:r>
              <a:rPr lang="en-US" dirty="0" smtClean="0">
                <a:solidFill>
                  <a:srgbClr val="0066FF"/>
                </a:solidFill>
              </a:rPr>
              <a:t>Males</a:t>
            </a:r>
            <a:r>
              <a:rPr lang="en-US" dirty="0">
                <a:solidFill>
                  <a:srgbClr val="0066FF"/>
                </a:solidFill>
              </a:rPr>
              <a:t>’ breeding soundness </a:t>
            </a:r>
            <a:r>
              <a:rPr lang="en-US" dirty="0" smtClean="0">
                <a:solidFill>
                  <a:srgbClr val="0066FF"/>
                </a:solidFill>
              </a:rPr>
              <a:t>examination</a:t>
            </a:r>
          </a:p>
          <a:p>
            <a:pPr lvl="1">
              <a:lnSpc>
                <a:spcPct val="110000"/>
              </a:lnSpc>
            </a:pPr>
            <a:r>
              <a:rPr lang="en-US" dirty="0" smtClean="0">
                <a:solidFill>
                  <a:srgbClr val="0066FF"/>
                </a:solidFill>
              </a:rPr>
              <a:t>Mass synchronization and artificial </a:t>
            </a:r>
            <a:r>
              <a:rPr lang="en-US" dirty="0">
                <a:solidFill>
                  <a:srgbClr val="0066FF"/>
                </a:solidFill>
              </a:rPr>
              <a:t>insemination with fresh, non-cooled </a:t>
            </a:r>
            <a:r>
              <a:rPr lang="en-US" dirty="0" smtClean="0">
                <a:solidFill>
                  <a:srgbClr val="0066FF"/>
                </a:solidFill>
              </a:rPr>
              <a:t>semen</a:t>
            </a:r>
          </a:p>
          <a:p>
            <a:pPr lvl="1">
              <a:lnSpc>
                <a:spcPct val="110000"/>
              </a:lnSpc>
            </a:pPr>
            <a:r>
              <a:rPr lang="en-US" dirty="0" smtClean="0">
                <a:solidFill>
                  <a:srgbClr val="0066FF"/>
                </a:solidFill>
              </a:rPr>
              <a:t>Ultrasound </a:t>
            </a:r>
            <a:r>
              <a:rPr lang="en-US" dirty="0">
                <a:solidFill>
                  <a:srgbClr val="0066FF"/>
                </a:solidFill>
              </a:rPr>
              <a:t>service provision for pregnancy diagnosis </a:t>
            </a:r>
          </a:p>
          <a:p>
            <a:pPr>
              <a:lnSpc>
                <a:spcPct val="110000"/>
              </a:lnSpc>
            </a:pPr>
            <a:endParaRPr lang="en-US" dirty="0">
              <a:solidFill>
                <a:srgbClr val="0066FF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66800" y="4542750"/>
            <a:ext cx="32512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66FF"/>
                </a:solidFill>
              </a:rPr>
              <a:t>4 platforms in sheep</a:t>
            </a:r>
          </a:p>
          <a:p>
            <a:endParaRPr lang="en-US" dirty="0">
              <a:solidFill>
                <a:srgbClr val="0066FF"/>
              </a:solidFill>
            </a:endParaRPr>
          </a:p>
          <a:p>
            <a:pPr marL="285750" indent="-285750">
              <a:buFontTx/>
              <a:buChar char="-"/>
            </a:pPr>
            <a:r>
              <a:rPr lang="en-US" dirty="0" err="1" smtClean="0">
                <a:solidFill>
                  <a:srgbClr val="0066FF"/>
                </a:solidFill>
              </a:rPr>
              <a:t>Debre-Birhan</a:t>
            </a:r>
            <a:r>
              <a:rPr lang="en-US" dirty="0" smtClean="0">
                <a:solidFill>
                  <a:srgbClr val="0066FF"/>
                </a:solidFill>
              </a:rPr>
              <a:t>/</a:t>
            </a:r>
            <a:r>
              <a:rPr lang="en-US" dirty="0" err="1" smtClean="0">
                <a:solidFill>
                  <a:srgbClr val="0066FF"/>
                </a:solidFill>
              </a:rPr>
              <a:t>Menz</a:t>
            </a:r>
            <a:endParaRPr lang="en-US" dirty="0" smtClean="0">
              <a:solidFill>
                <a:srgbClr val="0066FF"/>
              </a:solidFill>
            </a:endParaRPr>
          </a:p>
          <a:p>
            <a:pPr marL="285750" indent="-285750">
              <a:buFontTx/>
              <a:buChar char="-"/>
            </a:pPr>
            <a:r>
              <a:rPr lang="en-US" dirty="0" err="1" smtClean="0">
                <a:solidFill>
                  <a:srgbClr val="0066FF"/>
                </a:solidFill>
              </a:rPr>
              <a:t>Doyogenna</a:t>
            </a:r>
            <a:endParaRPr lang="en-US" dirty="0" smtClean="0">
              <a:solidFill>
                <a:srgbClr val="0066FF"/>
              </a:solidFill>
            </a:endParaRPr>
          </a:p>
          <a:p>
            <a:pPr marL="285750" indent="-285750">
              <a:buFontTx/>
              <a:buChar char="-"/>
            </a:pPr>
            <a:r>
              <a:rPr lang="en-US" dirty="0" err="1" smtClean="0">
                <a:solidFill>
                  <a:srgbClr val="0066FF"/>
                </a:solidFill>
              </a:rPr>
              <a:t>Bonga</a:t>
            </a:r>
            <a:endParaRPr lang="en-US" dirty="0" smtClean="0">
              <a:solidFill>
                <a:srgbClr val="0066FF"/>
              </a:solidFill>
            </a:endParaRPr>
          </a:p>
          <a:p>
            <a:pPr marL="285750" indent="-285750">
              <a:buFontTx/>
              <a:buChar char="-"/>
            </a:pPr>
            <a:r>
              <a:rPr lang="en-US" dirty="0" err="1" smtClean="0">
                <a:solidFill>
                  <a:srgbClr val="0066FF"/>
                </a:solidFill>
              </a:rPr>
              <a:t>Horro</a:t>
            </a:r>
            <a:endParaRPr lang="en-US" dirty="0">
              <a:solidFill>
                <a:srgbClr val="0066FF"/>
              </a:solidFill>
            </a:endParaRPr>
          </a:p>
        </p:txBody>
      </p:sp>
      <p:pic>
        <p:nvPicPr>
          <p:cNvPr id="5" name="Picture 4" descr="C:\Users\ICARDA\Desktop\Sheep AI in Menz_October 2015_Bonga 2016\Doyoganna_August\100NIKON\DSCN0025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1" y="4724400"/>
            <a:ext cx="2819400" cy="21336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6781800" y="4542750"/>
            <a:ext cx="41794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66FF"/>
                </a:solidFill>
              </a:rPr>
              <a:t>2</a:t>
            </a:r>
            <a:r>
              <a:rPr lang="en-US" dirty="0" smtClean="0">
                <a:solidFill>
                  <a:srgbClr val="0066FF"/>
                </a:solidFill>
              </a:rPr>
              <a:t> platforms in goats </a:t>
            </a:r>
          </a:p>
          <a:p>
            <a:endParaRPr lang="en-US" dirty="0">
              <a:solidFill>
                <a:srgbClr val="0066FF"/>
              </a:solidFill>
            </a:endParaRPr>
          </a:p>
          <a:p>
            <a:pPr marL="285750" indent="-285750">
              <a:buFontTx/>
              <a:buChar char="-"/>
            </a:pPr>
            <a:r>
              <a:rPr lang="en-US" dirty="0" err="1" smtClean="0">
                <a:solidFill>
                  <a:srgbClr val="0066FF"/>
                </a:solidFill>
              </a:rPr>
              <a:t>Abergelle</a:t>
            </a:r>
            <a:endParaRPr lang="en-US" dirty="0" smtClean="0">
              <a:solidFill>
                <a:srgbClr val="0066FF"/>
              </a:solidFill>
            </a:endParaRPr>
          </a:p>
          <a:p>
            <a:pPr marL="285750" indent="-285750">
              <a:buFontTx/>
              <a:buChar char="-"/>
            </a:pPr>
            <a:r>
              <a:rPr lang="en-US" dirty="0" err="1" smtClean="0">
                <a:solidFill>
                  <a:srgbClr val="0066FF"/>
                </a:solidFill>
              </a:rPr>
              <a:t>Konso</a:t>
            </a:r>
            <a:endParaRPr lang="en-US" dirty="0" smtClean="0">
              <a:solidFill>
                <a:srgbClr val="0066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468411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609600" y="152400"/>
            <a:ext cx="8229600" cy="609600"/>
          </a:xfrm>
        </p:spPr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Mobile recording system in CBBP's ready for use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609600" y="990600"/>
            <a:ext cx="8478982" cy="3810000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NZ" dirty="0" smtClean="0">
                <a:solidFill>
                  <a:srgbClr val="0066FF"/>
                </a:solidFill>
              </a:rPr>
              <a:t>Effective </a:t>
            </a:r>
            <a:r>
              <a:rPr lang="en-NZ" dirty="0">
                <a:solidFill>
                  <a:srgbClr val="0066FF"/>
                </a:solidFill>
              </a:rPr>
              <a:t>implementation of genetic improvement programmes depend on technology infrastructure to collect, store and process performance data and pedigree </a:t>
            </a:r>
            <a:r>
              <a:rPr lang="en-NZ" dirty="0" smtClean="0">
                <a:solidFill>
                  <a:srgbClr val="0066FF"/>
                </a:solidFill>
              </a:rPr>
              <a:t>information</a:t>
            </a:r>
          </a:p>
          <a:p>
            <a:pPr>
              <a:lnSpc>
                <a:spcPct val="100000"/>
              </a:lnSpc>
            </a:pPr>
            <a:r>
              <a:rPr lang="en-NZ" dirty="0" smtClean="0">
                <a:solidFill>
                  <a:srgbClr val="0066FF"/>
                </a:solidFill>
              </a:rPr>
              <a:t>The </a:t>
            </a:r>
            <a:r>
              <a:rPr lang="en-NZ" dirty="0">
                <a:solidFill>
                  <a:srgbClr val="0066FF"/>
                </a:solidFill>
              </a:rPr>
              <a:t>expansion of the CBBP relies on a user-friendly system that deals with information flowing from farmers through to the CBBP technical team which reports back to farmers. </a:t>
            </a:r>
            <a:endParaRPr lang="en-NZ" dirty="0" smtClean="0">
              <a:solidFill>
                <a:srgbClr val="0066FF"/>
              </a:solidFill>
            </a:endParaRPr>
          </a:p>
          <a:p>
            <a:pPr>
              <a:lnSpc>
                <a:spcPct val="100000"/>
              </a:lnSpc>
            </a:pPr>
            <a:r>
              <a:rPr lang="en-NZ" dirty="0" smtClean="0">
                <a:solidFill>
                  <a:srgbClr val="0066FF"/>
                </a:solidFill>
              </a:rPr>
              <a:t>With OSU  and EMBRAPA we developed mobile recording system but was not compatible with DREMS</a:t>
            </a:r>
          </a:p>
          <a:p>
            <a:pPr>
              <a:lnSpc>
                <a:spcPct val="100000"/>
              </a:lnSpc>
            </a:pPr>
            <a:r>
              <a:rPr lang="en-NZ" dirty="0" err="1" smtClean="0">
                <a:solidFill>
                  <a:srgbClr val="0066FF"/>
                </a:solidFill>
              </a:rPr>
              <a:t>AniCloud</a:t>
            </a:r>
            <a:r>
              <a:rPr lang="en-NZ" dirty="0" smtClean="0">
                <a:solidFill>
                  <a:srgbClr val="0066FF"/>
                </a:solidFill>
              </a:rPr>
              <a:t> </a:t>
            </a:r>
            <a:r>
              <a:rPr lang="en-NZ" dirty="0">
                <a:solidFill>
                  <a:srgbClr val="0066FF"/>
                </a:solidFill>
              </a:rPr>
              <a:t>is a cloud based data capture system developed in New Zealand by </a:t>
            </a:r>
            <a:r>
              <a:rPr lang="en-NZ" dirty="0" err="1" smtClean="0">
                <a:solidFill>
                  <a:srgbClr val="0066FF"/>
                </a:solidFill>
              </a:rPr>
              <a:t>AbacusBio</a:t>
            </a:r>
            <a:endParaRPr lang="en-NZ" dirty="0" smtClean="0">
              <a:solidFill>
                <a:srgbClr val="0066FF"/>
              </a:solidFill>
            </a:endParaRPr>
          </a:p>
          <a:p>
            <a:pPr>
              <a:lnSpc>
                <a:spcPct val="100000"/>
              </a:lnSpc>
            </a:pPr>
            <a:r>
              <a:rPr lang="en-US" dirty="0" smtClean="0">
                <a:solidFill>
                  <a:srgbClr val="0066FF"/>
                </a:solidFill>
              </a:rPr>
              <a:t>Testing of the system in CBBPs of Ethiopia and Tanzania will start this year</a:t>
            </a:r>
            <a:endParaRPr lang="en-US" dirty="0">
              <a:solidFill>
                <a:srgbClr val="0066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1405949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751609" y="228600"/>
            <a:ext cx="8087591" cy="1143000"/>
          </a:xfrm>
        </p:spPr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Development of national sheep and goat breeding strategies in Ethiopia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609600" y="1295400"/>
            <a:ext cx="8534400" cy="3810000"/>
          </a:xfrm>
        </p:spPr>
        <p:txBody>
          <a:bodyPr>
            <a:noAutofit/>
          </a:bodyPr>
          <a:lstStyle/>
          <a:p>
            <a:pPr lvl="0">
              <a:lnSpc>
                <a:spcPct val="100000"/>
              </a:lnSpc>
              <a:defRPr/>
            </a:pPr>
            <a:r>
              <a:rPr lang="en-US" sz="2000" dirty="0" smtClean="0">
                <a:solidFill>
                  <a:srgbClr val="0066FF"/>
                </a:solidFill>
              </a:rPr>
              <a:t>Four sheep and 2 goat priority breeds were identified by </a:t>
            </a:r>
            <a:r>
              <a:rPr lang="en-US" sz="2000" dirty="0" err="1" smtClean="0">
                <a:solidFill>
                  <a:srgbClr val="0066FF"/>
                </a:solidFill>
              </a:rPr>
              <a:t>MoLF</a:t>
            </a:r>
            <a:r>
              <a:rPr lang="en-US" sz="2000" dirty="0" smtClean="0">
                <a:solidFill>
                  <a:srgbClr val="0066FF"/>
                </a:solidFill>
              </a:rPr>
              <a:t> and ATA</a:t>
            </a:r>
          </a:p>
          <a:p>
            <a:pPr>
              <a:lnSpc>
                <a:spcPct val="100000"/>
              </a:lnSpc>
              <a:defRPr/>
            </a:pPr>
            <a:r>
              <a:rPr lang="en-US" sz="2000" dirty="0">
                <a:solidFill>
                  <a:srgbClr val="0066FF"/>
                </a:solidFill>
              </a:rPr>
              <a:t>We were asked to  help design breeding programs</a:t>
            </a:r>
          </a:p>
          <a:p>
            <a:pPr>
              <a:lnSpc>
                <a:spcPct val="100000"/>
              </a:lnSpc>
              <a:defRPr/>
            </a:pPr>
            <a:r>
              <a:rPr lang="en-US" sz="2000" dirty="0">
                <a:solidFill>
                  <a:srgbClr val="0066FF"/>
                </a:solidFill>
              </a:rPr>
              <a:t>In partnership with EIAR, ATA we helped the </a:t>
            </a:r>
            <a:r>
              <a:rPr lang="en-US" sz="2000" dirty="0" smtClean="0">
                <a:solidFill>
                  <a:srgbClr val="0066FF"/>
                </a:solidFill>
              </a:rPr>
              <a:t>process and organized consultation program</a:t>
            </a:r>
            <a:endParaRPr lang="en-US" sz="2000" dirty="0">
              <a:solidFill>
                <a:srgbClr val="0066FF"/>
              </a:solidFill>
            </a:endParaRPr>
          </a:p>
          <a:p>
            <a:pPr lvl="1"/>
            <a:r>
              <a:rPr lang="en-US" sz="2000" dirty="0" smtClean="0">
                <a:solidFill>
                  <a:srgbClr val="0066FF"/>
                </a:solidFill>
              </a:rPr>
              <a:t>To </a:t>
            </a:r>
            <a:r>
              <a:rPr lang="en-US" sz="2000" dirty="0">
                <a:solidFill>
                  <a:srgbClr val="0066FF"/>
                </a:solidFill>
              </a:rPr>
              <a:t>review and synthesize lessons learned in sheep genetic improvement activities so far,</a:t>
            </a:r>
          </a:p>
          <a:p>
            <a:pPr lvl="1"/>
            <a:r>
              <a:rPr lang="en-US" sz="2000" dirty="0">
                <a:solidFill>
                  <a:srgbClr val="0066FF"/>
                </a:solidFill>
              </a:rPr>
              <a:t>Design a detailed plan for small ruminants genetic improvement and dissemination of improved genetics</a:t>
            </a:r>
          </a:p>
          <a:p>
            <a:pPr lvl="1"/>
            <a:r>
              <a:rPr lang="en-US" sz="2000" dirty="0">
                <a:solidFill>
                  <a:srgbClr val="0066FF"/>
                </a:solidFill>
              </a:rPr>
              <a:t>Identify enabling environment for the breeding programs to succeed</a:t>
            </a:r>
          </a:p>
          <a:p>
            <a:pPr lvl="1"/>
            <a:r>
              <a:rPr lang="en-US" sz="2000" dirty="0">
                <a:solidFill>
                  <a:srgbClr val="0066FF"/>
                </a:solidFill>
              </a:rPr>
              <a:t>Agree on roles, responsibilities and the timetable for the implementation of the breeding programs </a:t>
            </a:r>
            <a:r>
              <a:rPr lang="en-US" sz="2000" dirty="0" smtClean="0">
                <a:solidFill>
                  <a:srgbClr val="0066FF"/>
                </a:solidFill>
              </a:rPr>
              <a:t>It </a:t>
            </a:r>
            <a:r>
              <a:rPr lang="en-US" sz="2000" dirty="0">
                <a:solidFill>
                  <a:srgbClr val="0066FF"/>
                </a:solidFill>
              </a:rPr>
              <a:t>is advised in one slide maximum 6 bullets</a:t>
            </a:r>
          </a:p>
          <a:p>
            <a:pPr>
              <a:lnSpc>
                <a:spcPct val="100000"/>
              </a:lnSpc>
            </a:pPr>
            <a:r>
              <a:rPr lang="en-US" sz="2000" dirty="0" smtClean="0">
                <a:solidFill>
                  <a:srgbClr val="0066FF"/>
                </a:solidFill>
              </a:rPr>
              <a:t>The plan is available</a:t>
            </a:r>
          </a:p>
          <a:p>
            <a:pPr>
              <a:lnSpc>
                <a:spcPct val="100000"/>
              </a:lnSpc>
            </a:pPr>
            <a:r>
              <a:rPr lang="en-US" sz="2000" dirty="0" smtClean="0">
                <a:solidFill>
                  <a:srgbClr val="0066FF"/>
                </a:solidFill>
              </a:rPr>
              <a:t>World bank project will work with these breeds</a:t>
            </a:r>
            <a:endParaRPr lang="en-US" sz="2000" dirty="0">
              <a:solidFill>
                <a:srgbClr val="0066FF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6D29C-FA99-DF43-88AB-FBBB647C2440}" type="slidenum">
              <a:rPr lang="fr-FR" smtClean="0"/>
              <a:t>2</a:t>
            </a:fld>
            <a:endParaRPr lang="fr-FR"/>
          </a:p>
        </p:txBody>
      </p:sp>
      <p:sp>
        <p:nvSpPr>
          <p:cNvPr id="5" name="TextBox 4"/>
          <p:cNvSpPr txBox="1"/>
          <p:nvPr/>
        </p:nvSpPr>
        <p:spPr>
          <a:xfrm>
            <a:off x="0" y="124695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Development of suitability environmental </a:t>
            </a:r>
            <a:r>
              <a:rPr lang="en-US" sz="2400" b="1" dirty="0">
                <a:solidFill>
                  <a:srgbClr val="FF0000"/>
                </a:solidFill>
              </a:rPr>
              <a:t>maps for small ruminants breeds </a:t>
            </a:r>
            <a:r>
              <a:rPr lang="en-US" sz="2400" b="1" dirty="0" smtClean="0">
                <a:solidFill>
                  <a:srgbClr val="FF0000"/>
                </a:solidFill>
              </a:rPr>
              <a:t>in </a:t>
            </a:r>
            <a:r>
              <a:rPr lang="en-US" sz="2400" b="1" dirty="0">
                <a:solidFill>
                  <a:srgbClr val="FF0000"/>
                </a:solidFill>
              </a:rPr>
              <a:t>Ethiopia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124695" y="1136064"/>
            <a:ext cx="8866909" cy="1385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228600" y="994985"/>
            <a:ext cx="35052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 smtClean="0">
                <a:solidFill>
                  <a:srgbClr val="0066FF"/>
                </a:solidFill>
              </a:rPr>
              <a:t>Factors being considered: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en-US" sz="2400" dirty="0" smtClean="0">
                <a:solidFill>
                  <a:srgbClr val="0066FF"/>
                </a:solidFill>
              </a:rPr>
              <a:t>Precipitation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en-US" sz="2400" dirty="0" smtClean="0">
                <a:solidFill>
                  <a:srgbClr val="0066FF"/>
                </a:solidFill>
              </a:rPr>
              <a:t>Temperature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en-US" sz="2400" dirty="0" smtClean="0">
                <a:solidFill>
                  <a:srgbClr val="0066FF"/>
                </a:solidFill>
              </a:rPr>
              <a:t>Soil type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en-US" sz="2400" dirty="0" smtClean="0">
                <a:solidFill>
                  <a:srgbClr val="0066FF"/>
                </a:solidFill>
              </a:rPr>
              <a:t>Landform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en-US" sz="2400" dirty="0" smtClean="0">
                <a:solidFill>
                  <a:srgbClr val="0066FF"/>
                </a:solidFill>
              </a:rPr>
              <a:t>Climate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en-US" sz="2400" dirty="0" smtClean="0">
                <a:solidFill>
                  <a:srgbClr val="0066FF"/>
                </a:solidFill>
              </a:rPr>
              <a:t>All evaluated factors</a:t>
            </a:r>
            <a:endParaRPr lang="en-US" sz="2400" dirty="0">
              <a:solidFill>
                <a:srgbClr val="0066FF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/>
          <a:srcRect l="2621" t="10885" r="2458" b="16296"/>
          <a:stretch/>
        </p:blipFill>
        <p:spPr>
          <a:xfrm>
            <a:off x="3089564" y="2410702"/>
            <a:ext cx="5946040" cy="3305631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24695" y="5835593"/>
            <a:ext cx="90193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66FF"/>
                </a:solidFill>
              </a:rPr>
              <a:t>Maps being updated for at least 4 sheep and goat populations in Ethiopia</a:t>
            </a:r>
            <a:endParaRPr lang="en-US" sz="2400" dirty="0">
              <a:solidFill>
                <a:srgbClr val="0066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9719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6D29C-FA99-DF43-88AB-FBBB647C2440}" type="slidenum">
              <a:rPr lang="fr-FR" smtClean="0"/>
              <a:t>3</a:t>
            </a:fld>
            <a:endParaRPr lang="fr-FR"/>
          </a:p>
        </p:txBody>
      </p:sp>
      <p:sp>
        <p:nvSpPr>
          <p:cNvPr id="5" name="TextBox 4"/>
          <p:cNvSpPr txBox="1"/>
          <p:nvPr/>
        </p:nvSpPr>
        <p:spPr>
          <a:xfrm>
            <a:off x="0" y="124695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FF0000"/>
                </a:solidFill>
              </a:rPr>
              <a:t>Assessing genetic diversity and structure and genetic mechanisms of heat tolerance in Sudanese desert sheep</a:t>
            </a:r>
            <a:endParaRPr lang="en-US" sz="2400" dirty="0">
              <a:solidFill>
                <a:srgbClr val="FF0000"/>
              </a:solidFill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124695" y="1136064"/>
            <a:ext cx="8866909" cy="1385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374068" y="1642733"/>
            <a:ext cx="4953001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66FF"/>
                </a:solidFill>
              </a:rPr>
              <a:t>Five Sudanese Desert sheep populations sampled:</a:t>
            </a:r>
          </a:p>
          <a:p>
            <a:pPr marL="1200150" lvl="2" indent="-285750">
              <a:buFontTx/>
              <a:buChar char="-"/>
            </a:pPr>
            <a:r>
              <a:rPr lang="en-US" sz="2400" dirty="0" err="1" smtClean="0">
                <a:solidFill>
                  <a:srgbClr val="0066FF"/>
                </a:solidFill>
              </a:rPr>
              <a:t>Shanabla</a:t>
            </a:r>
            <a:endParaRPr lang="en-US" sz="2400" dirty="0" smtClean="0">
              <a:solidFill>
                <a:srgbClr val="0066FF"/>
              </a:solidFill>
            </a:endParaRPr>
          </a:p>
          <a:p>
            <a:pPr marL="1200150" lvl="2" indent="-285750">
              <a:buFontTx/>
              <a:buChar char="-"/>
            </a:pPr>
            <a:r>
              <a:rPr lang="en-US" sz="2400" dirty="0" err="1" smtClean="0">
                <a:solidFill>
                  <a:srgbClr val="0066FF"/>
                </a:solidFill>
              </a:rPr>
              <a:t>Hammary</a:t>
            </a:r>
            <a:endParaRPr lang="en-US" sz="2400" dirty="0" smtClean="0">
              <a:solidFill>
                <a:srgbClr val="0066FF"/>
              </a:solidFill>
            </a:endParaRPr>
          </a:p>
          <a:p>
            <a:pPr marL="1200150" lvl="2" indent="-285750">
              <a:buFontTx/>
              <a:buChar char="-"/>
            </a:pPr>
            <a:r>
              <a:rPr lang="en-US" sz="2400" dirty="0" err="1" smtClean="0">
                <a:solidFill>
                  <a:srgbClr val="0066FF"/>
                </a:solidFill>
              </a:rPr>
              <a:t>Kabashi</a:t>
            </a:r>
            <a:endParaRPr lang="en-US" sz="2400" dirty="0" smtClean="0">
              <a:solidFill>
                <a:srgbClr val="0066FF"/>
              </a:solidFill>
            </a:endParaRPr>
          </a:p>
          <a:p>
            <a:pPr marL="1200150" lvl="2" indent="-285750">
              <a:buFontTx/>
              <a:buChar char="-"/>
            </a:pPr>
            <a:r>
              <a:rPr lang="en-US" sz="2400" dirty="0" err="1" smtClean="0">
                <a:solidFill>
                  <a:srgbClr val="0066FF"/>
                </a:solidFill>
              </a:rPr>
              <a:t>Alahamda</a:t>
            </a:r>
            <a:r>
              <a:rPr lang="en-US" sz="2400" dirty="0" smtClean="0">
                <a:solidFill>
                  <a:srgbClr val="0066FF"/>
                </a:solidFill>
              </a:rPr>
              <a:t> </a:t>
            </a:r>
            <a:r>
              <a:rPr lang="en-US" sz="2400" dirty="0">
                <a:solidFill>
                  <a:srgbClr val="0066FF"/>
                </a:solidFill>
              </a:rPr>
              <a:t>or </a:t>
            </a:r>
            <a:r>
              <a:rPr lang="en-US" sz="2400" dirty="0" err="1" smtClean="0">
                <a:solidFill>
                  <a:srgbClr val="0066FF"/>
                </a:solidFill>
              </a:rPr>
              <a:t>Solaimi</a:t>
            </a:r>
            <a:endParaRPr lang="en-US" sz="2400" dirty="0" smtClean="0">
              <a:solidFill>
                <a:srgbClr val="0066FF"/>
              </a:solidFill>
            </a:endParaRPr>
          </a:p>
          <a:p>
            <a:pPr marL="1200150" lvl="2" indent="-285750">
              <a:buFontTx/>
              <a:buChar char="-"/>
            </a:pPr>
            <a:r>
              <a:rPr lang="en-US" sz="2400" dirty="0" err="1" smtClean="0">
                <a:solidFill>
                  <a:srgbClr val="0066FF"/>
                </a:solidFill>
              </a:rPr>
              <a:t>Bazai</a:t>
            </a:r>
            <a:endParaRPr lang="en-US" sz="2400" dirty="0" smtClean="0">
              <a:solidFill>
                <a:srgbClr val="0066F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42563" y="3074696"/>
            <a:ext cx="472440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66FF"/>
                </a:solidFill>
              </a:rPr>
              <a:t>Geographic location/origin of the populations:</a:t>
            </a:r>
          </a:p>
          <a:p>
            <a:pPr marL="1200150" lvl="2" indent="-285750">
              <a:buFontTx/>
              <a:buChar char="-"/>
            </a:pPr>
            <a:r>
              <a:rPr lang="en-US" sz="2400" dirty="0" smtClean="0">
                <a:solidFill>
                  <a:srgbClr val="0066FF"/>
                </a:solidFill>
              </a:rPr>
              <a:t>North </a:t>
            </a:r>
            <a:r>
              <a:rPr lang="en-US" sz="2400" dirty="0" err="1" smtClean="0">
                <a:solidFill>
                  <a:srgbClr val="0066FF"/>
                </a:solidFill>
              </a:rPr>
              <a:t>Kordofan</a:t>
            </a:r>
            <a:endParaRPr lang="en-US" sz="2400" dirty="0" smtClean="0">
              <a:solidFill>
                <a:srgbClr val="0066FF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683320" y="5065580"/>
            <a:ext cx="730828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66FF"/>
                </a:solidFill>
              </a:rPr>
              <a:t>Total number of samples collected:</a:t>
            </a:r>
          </a:p>
          <a:p>
            <a:pPr marL="1200150" lvl="2" indent="-285750">
              <a:buFontTx/>
              <a:buChar char="-"/>
            </a:pPr>
            <a:r>
              <a:rPr lang="en-US" sz="2400" dirty="0" smtClean="0">
                <a:solidFill>
                  <a:srgbClr val="0066FF"/>
                </a:solidFill>
              </a:rPr>
              <a:t>120 (24 from each population)</a:t>
            </a:r>
          </a:p>
          <a:p>
            <a:pPr marL="1200150" lvl="2" indent="-285750">
              <a:buFontTx/>
              <a:buChar char="-"/>
            </a:pPr>
            <a:r>
              <a:rPr lang="en-US" sz="2400" dirty="0" smtClean="0">
                <a:solidFill>
                  <a:srgbClr val="0066FF"/>
                </a:solidFill>
              </a:rPr>
              <a:t>Currently with the genotyping service provider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575464" y="1788706"/>
            <a:ext cx="39398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0066FF"/>
                </a:solidFill>
              </a:rPr>
              <a:t>Missed population:</a:t>
            </a:r>
          </a:p>
          <a:p>
            <a:pPr marL="1200150" lvl="2" indent="-285750">
              <a:buFontTx/>
              <a:buChar char="-"/>
            </a:pPr>
            <a:r>
              <a:rPr lang="en-US" sz="2400" dirty="0" err="1" smtClean="0">
                <a:solidFill>
                  <a:srgbClr val="0066FF"/>
                </a:solidFill>
              </a:rPr>
              <a:t>Medobi</a:t>
            </a:r>
            <a:r>
              <a:rPr lang="en-US" sz="2400" dirty="0" smtClean="0">
                <a:solidFill>
                  <a:srgbClr val="0066FF"/>
                </a:solidFill>
              </a:rPr>
              <a:t> out of reach</a:t>
            </a:r>
          </a:p>
        </p:txBody>
      </p:sp>
    </p:spTree>
    <p:extLst>
      <p:ext uri="{BB962C8B-B14F-4D97-AF65-F5344CB8AC3E}">
        <p14:creationId xmlns:p14="http://schemas.microsoft.com/office/powerpoint/2010/main" val="2600798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Ramzi\Desktop\resistance.png"/>
          <p:cNvPicPr/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22116" y="1611211"/>
            <a:ext cx="3364829" cy="4858956"/>
          </a:xfrm>
          <a:prstGeom prst="rect">
            <a:avLst/>
          </a:prstGeom>
          <a:noFill/>
          <a:ln w="28575">
            <a:solidFill>
              <a:srgbClr val="0070C0"/>
            </a:solidFill>
          </a:ln>
          <a:extLst>
            <a:ext uri="{53640926-AAD7-44d8-BBD7-CCE9431645EC}">
              <a14:shadowObscured xmlns:wpc="http://schemas.microsoft.com/office/word/2010/wordprocessingCanvas" xmlns:mo="http://schemas.microsoft.com/office/mac/office/2008/main" xmlns:mc="http://schemas.openxmlformats.org/markup-compatibility/2006" xmlns:mv="urn:schemas-microsoft-com:mac:vml" xmlns:m="http://schemas.openxmlformats.org/officeDocument/2006/math" xmlns:wp14="http://schemas.microsoft.com/office/word/2010/wordprocessingDrawing" xmlns:wp="http://schemas.openxmlformats.org/drawingml/2006/wordprocessingDrawing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pic="http://schemas.openxmlformats.org/drawingml/2006/picture" xmlns:cx="http://schemas.microsoft.com/office/drawing/2014/chartex" xmlns:cx1="http://schemas.microsoft.com/office/drawing/2015/9/8/chartex" xmlns:w16se="http://schemas.microsoft.com/office/word/2015/wordml/symex" xmlns:a14="http://schemas.microsoft.com/office/drawing/2010/main" xmlns:w="http://schemas.openxmlformats.org/wordprocessingml/2006/main" xmlns:w10="urn:schemas-microsoft-com:office:word" xmlns:v="urn:schemas-microsoft-com:vml" xmlns:o="urn:schemas-microsoft-com:office:office" xmlns="" xmlns:ve="http://schemas.openxmlformats.org/markup-compatibility/2006" xmlns:lc="http://schemas.openxmlformats.org/drawingml/2006/lockedCanvas"/>
            </a:ext>
          </a:extLst>
        </p:spPr>
      </p:pic>
      <p:grpSp>
        <p:nvGrpSpPr>
          <p:cNvPr id="3" name="Group 2"/>
          <p:cNvGrpSpPr/>
          <p:nvPr/>
        </p:nvGrpSpPr>
        <p:grpSpPr>
          <a:xfrm>
            <a:off x="3720325" y="1526031"/>
            <a:ext cx="5361497" cy="5168041"/>
            <a:chOff x="3759653" y="975425"/>
            <a:chExt cx="5361497" cy="5168041"/>
          </a:xfrm>
        </p:grpSpPr>
        <p:sp>
          <p:nvSpPr>
            <p:cNvPr id="5" name="Rectangle 4"/>
            <p:cNvSpPr/>
            <p:nvPr/>
          </p:nvSpPr>
          <p:spPr>
            <a:xfrm>
              <a:off x="3759653" y="1033256"/>
              <a:ext cx="5315330" cy="4866641"/>
            </a:xfrm>
            <a:prstGeom prst="rect">
              <a:avLst/>
            </a:prstGeom>
            <a:noFill/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1350"/>
            </a:p>
          </p:txBody>
        </p:sp>
        <p:pic>
          <p:nvPicPr>
            <p:cNvPr id="6" name="Image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29530" y="1126672"/>
              <a:ext cx="2072527" cy="1203110"/>
            </a:xfrm>
            <a:prstGeom prst="rect">
              <a:avLst/>
            </a:prstGeom>
          </p:spPr>
        </p:pic>
        <p:pic>
          <p:nvPicPr>
            <p:cNvPr id="8" name="Image 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028868" y="3553744"/>
              <a:ext cx="1368878" cy="1368878"/>
            </a:xfrm>
            <a:prstGeom prst="rect">
              <a:avLst/>
            </a:prstGeom>
          </p:spPr>
        </p:pic>
        <p:pic>
          <p:nvPicPr>
            <p:cNvPr id="9" name="Image 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337375" y="4851422"/>
              <a:ext cx="832540" cy="832540"/>
            </a:xfrm>
            <a:prstGeom prst="rect">
              <a:avLst/>
            </a:prstGeom>
          </p:spPr>
        </p:pic>
        <p:pic>
          <p:nvPicPr>
            <p:cNvPr id="10" name="Image 9"/>
            <p:cNvPicPr>
              <a:picLocks noChangeAspect="1"/>
            </p:cNvPicPr>
            <p:nvPr/>
          </p:nvPicPr>
          <p:blipFill rotWithShape="1">
            <a:blip r:embed="rId6"/>
            <a:srcRect t="16490" b="13913"/>
            <a:stretch/>
          </p:blipFill>
          <p:spPr>
            <a:xfrm>
              <a:off x="4041660" y="2340547"/>
              <a:ext cx="1235711" cy="1151165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5928949" y="1160126"/>
              <a:ext cx="1382110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350" dirty="0">
                  <a:latin typeface="Arial" charset="0"/>
                  <a:ea typeface="Arial" charset="0"/>
                  <a:cs typeface="Arial" charset="0"/>
                </a:rPr>
                <a:t>abomasa </a:t>
              </a:r>
            </a:p>
            <a:p>
              <a:r>
                <a:rPr lang="en-US" sz="1350" dirty="0">
                  <a:latin typeface="Arial" charset="0"/>
                  <a:ea typeface="Arial" charset="0"/>
                  <a:cs typeface="Arial" charset="0"/>
                </a:rPr>
                <a:t>from </a:t>
              </a:r>
            </a:p>
            <a:p>
              <a:r>
                <a:rPr lang="en-US" sz="1350" dirty="0" err="1">
                  <a:latin typeface="Arial" charset="0"/>
                  <a:ea typeface="Arial" charset="0"/>
                  <a:cs typeface="Arial" charset="0"/>
                </a:rPr>
                <a:t>Barbarine</a:t>
              </a:r>
              <a:r>
                <a:rPr lang="en-US" sz="1350" dirty="0">
                  <a:latin typeface="Arial" charset="0"/>
                  <a:ea typeface="Arial" charset="0"/>
                  <a:cs typeface="Arial" charset="0"/>
                </a:rPr>
                <a:t> </a:t>
              </a:r>
            </a:p>
            <a:p>
              <a:r>
                <a:rPr lang="en-US" sz="1350" dirty="0" smtClean="0">
                  <a:latin typeface="Arial" charset="0"/>
                  <a:ea typeface="Arial" charset="0"/>
                  <a:cs typeface="Arial" charset="0"/>
                </a:rPr>
                <a:t>Sheep (n=600)</a:t>
              </a:r>
              <a:r>
                <a:rPr lang="fr-FR" sz="1350" dirty="0" smtClean="0">
                  <a:latin typeface="Arial" charset="0"/>
                  <a:ea typeface="Arial" charset="0"/>
                  <a:cs typeface="Arial" charset="0"/>
                </a:rPr>
                <a:t> </a:t>
              </a:r>
              <a:endParaRPr lang="fr-FR" sz="1350" dirty="0"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5928949" y="2730858"/>
              <a:ext cx="877163" cy="5078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350" dirty="0" smtClean="0">
                  <a:latin typeface="Arial" charset="0"/>
                  <a:ea typeface="Arial" charset="0"/>
                  <a:cs typeface="Arial" charset="0"/>
                </a:rPr>
                <a:t>fecal </a:t>
              </a:r>
              <a:endParaRPr lang="en-US" sz="1350" dirty="0">
                <a:latin typeface="Arial" charset="0"/>
                <a:ea typeface="Arial" charset="0"/>
                <a:cs typeface="Arial" charset="0"/>
              </a:endParaRPr>
            </a:p>
            <a:p>
              <a:r>
                <a:rPr lang="en-US" sz="1350" dirty="0">
                  <a:latin typeface="Arial" charset="0"/>
                  <a:ea typeface="Arial" charset="0"/>
                  <a:cs typeface="Arial" charset="0"/>
                </a:rPr>
                <a:t>samples </a:t>
              </a:r>
              <a:endParaRPr lang="fr-FR" sz="1350" dirty="0"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13" name="Rectangle 1"/>
            <p:cNvSpPr>
              <a:spLocks noChangeArrowheads="1"/>
            </p:cNvSpPr>
            <p:nvPr/>
          </p:nvSpPr>
          <p:spPr bwMode="auto">
            <a:xfrm>
              <a:off x="5341538" y="4827721"/>
              <a:ext cx="3485634" cy="13157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vert="horz" wrap="none" lIns="68580" tIns="34290" rIns="68580" bIns="3429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defTabSz="685800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fr-FR" altLang="x-none" sz="1350" dirty="0">
                  <a:latin typeface="Arial" charset="0"/>
                  <a:ea typeface="Arial" charset="0"/>
                  <a:cs typeface="Arial" charset="0"/>
                </a:rPr>
                <a:t>(</a:t>
              </a:r>
              <a:r>
                <a:rPr lang="x-none" altLang="x-none" sz="1350" dirty="0">
                  <a:latin typeface="Arial" charset="0"/>
                  <a:ea typeface="Arial" charset="0"/>
                  <a:cs typeface="Arial" charset="0"/>
                </a:rPr>
                <a:t>age, sex, reason of slaughter, anthelmintic </a:t>
              </a:r>
              <a:endParaRPr lang="fr-FR" altLang="x-none" sz="1350" dirty="0">
                <a:latin typeface="Arial" charset="0"/>
                <a:ea typeface="Arial" charset="0"/>
                <a:cs typeface="Arial" charset="0"/>
              </a:endParaRPr>
            </a:p>
            <a:p>
              <a:pPr defTabSz="685800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x-none" altLang="x-none" sz="1350" dirty="0">
                  <a:latin typeface="Arial" charset="0"/>
                  <a:ea typeface="Arial" charset="0"/>
                  <a:cs typeface="Arial" charset="0"/>
                </a:rPr>
                <a:t>use and management type: grazing, </a:t>
              </a:r>
              <a:endParaRPr lang="fr-FR" altLang="x-none" sz="1350" dirty="0">
                <a:latin typeface="Arial" charset="0"/>
                <a:ea typeface="Arial" charset="0"/>
                <a:cs typeface="Arial" charset="0"/>
              </a:endParaRPr>
            </a:p>
            <a:p>
              <a:pPr defTabSz="685800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x-none" altLang="x-none" sz="1350" dirty="0">
                  <a:latin typeface="Arial" charset="0"/>
                  <a:ea typeface="Arial" charset="0"/>
                  <a:cs typeface="Arial" charset="0"/>
                </a:rPr>
                <a:t>grazing and supplementation, intensive</a:t>
              </a:r>
              <a:r>
                <a:rPr lang="fr-FR" altLang="x-none" sz="1350" dirty="0">
                  <a:latin typeface="Arial" charset="0"/>
                  <a:ea typeface="Arial" charset="0"/>
                  <a:cs typeface="Arial" charset="0"/>
                </a:rPr>
                <a:t>)</a:t>
              </a:r>
              <a:r>
                <a:rPr lang="x-none" altLang="x-none" sz="1350" dirty="0">
                  <a:latin typeface="Arial" charset="0"/>
                  <a:ea typeface="Arial" charset="0"/>
                  <a:cs typeface="Arial" charset="0"/>
                </a:rPr>
                <a:t>  </a:t>
              </a:r>
            </a:p>
            <a:p>
              <a:pPr defTabSz="685800" eaLnBrk="0" fontAlgn="base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endParaRPr lang="x-none" altLang="x-none" sz="1350" dirty="0"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7287955" y="975425"/>
              <a:ext cx="1617751" cy="165045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350" kern="50" dirty="0">
                  <a:solidFill>
                    <a:srgbClr val="000000"/>
                  </a:solidFill>
                  <a:latin typeface="Arial" charset="0"/>
                  <a:ea typeface="Arial" charset="0"/>
                  <a:cs typeface="Arial" charset="0"/>
                </a:rPr>
                <a:t>parasite collection </a:t>
              </a:r>
            </a:p>
            <a:p>
              <a:pPr algn="just">
                <a:lnSpc>
                  <a:spcPct val="150000"/>
                </a:lnSpc>
              </a:pPr>
              <a:r>
                <a:rPr lang="en-US" sz="1350" kern="50" dirty="0">
                  <a:solidFill>
                    <a:srgbClr val="000000"/>
                  </a:solidFill>
                  <a:latin typeface="Arial" charset="0"/>
                  <a:ea typeface="Arial" charset="0"/>
                  <a:cs typeface="Arial" charset="0"/>
                </a:rPr>
                <a:t>identification of</a:t>
              </a:r>
            </a:p>
            <a:p>
              <a:pPr algn="just">
                <a:lnSpc>
                  <a:spcPct val="150000"/>
                </a:lnSpc>
              </a:pPr>
              <a:r>
                <a:rPr lang="en-US" sz="1350" i="1" kern="50" dirty="0" err="1">
                  <a:solidFill>
                    <a:srgbClr val="000000"/>
                  </a:solidFill>
                  <a:latin typeface="Arial" charset="0"/>
                  <a:ea typeface="Arial" charset="0"/>
                  <a:cs typeface="Arial" charset="0"/>
                </a:rPr>
                <a:t>Haemonchus</a:t>
              </a:r>
              <a:r>
                <a:rPr lang="en-US" sz="1350" kern="50" dirty="0">
                  <a:solidFill>
                    <a:srgbClr val="000000"/>
                  </a:solidFill>
                  <a:latin typeface="Arial" charset="0"/>
                  <a:ea typeface="Arial" charset="0"/>
                  <a:cs typeface="Arial" charset="0"/>
                </a:rPr>
                <a:t> </a:t>
              </a:r>
            </a:p>
            <a:p>
              <a:pPr algn="just">
                <a:lnSpc>
                  <a:spcPct val="150000"/>
                </a:lnSpc>
              </a:pPr>
              <a:r>
                <a:rPr lang="en-US" sz="1350" i="1" kern="50" dirty="0" err="1">
                  <a:solidFill>
                    <a:srgbClr val="000000"/>
                  </a:solidFill>
                  <a:latin typeface="Arial" charset="0"/>
                  <a:ea typeface="Arial" charset="0"/>
                  <a:cs typeface="Arial" charset="0"/>
                </a:rPr>
                <a:t>contortus</a:t>
              </a:r>
              <a:r>
                <a:rPr lang="en-US" sz="1350" kern="50" dirty="0">
                  <a:solidFill>
                    <a:srgbClr val="000000"/>
                  </a:solidFill>
                  <a:latin typeface="Arial" charset="0"/>
                  <a:ea typeface="Arial" charset="0"/>
                  <a:cs typeface="Arial" charset="0"/>
                </a:rPr>
                <a:t> </a:t>
              </a:r>
            </a:p>
            <a:p>
              <a:pPr algn="just">
                <a:lnSpc>
                  <a:spcPct val="150000"/>
                </a:lnSpc>
              </a:pPr>
              <a:r>
                <a:rPr lang="en-US" sz="1350" kern="50" dirty="0">
                  <a:solidFill>
                    <a:srgbClr val="000000"/>
                  </a:solidFill>
                  <a:latin typeface="Arial" charset="0"/>
                  <a:ea typeface="Arial" charset="0"/>
                  <a:cs typeface="Arial" charset="0"/>
                </a:rPr>
                <a:t>and other </a:t>
              </a:r>
              <a:r>
                <a:rPr lang="en-US" sz="1350" kern="50" dirty="0" smtClean="0">
                  <a:solidFill>
                    <a:srgbClr val="000000"/>
                  </a:solidFill>
                  <a:latin typeface="Arial" charset="0"/>
                  <a:ea typeface="Arial" charset="0"/>
                  <a:cs typeface="Arial" charset="0"/>
                </a:rPr>
                <a:t>GIN</a:t>
              </a:r>
              <a:endParaRPr lang="fr-FR" sz="1200" dirty="0"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5928949" y="3834940"/>
              <a:ext cx="877163" cy="5078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350" dirty="0">
                  <a:latin typeface="Arial" charset="0"/>
                  <a:ea typeface="Arial" charset="0"/>
                  <a:cs typeface="Arial" charset="0"/>
                </a:rPr>
                <a:t>blood </a:t>
              </a:r>
            </a:p>
            <a:p>
              <a:r>
                <a:rPr lang="en-US" sz="1350" dirty="0">
                  <a:latin typeface="Arial" charset="0"/>
                  <a:ea typeface="Arial" charset="0"/>
                  <a:cs typeface="Arial" charset="0"/>
                </a:rPr>
                <a:t>samples </a:t>
              </a:r>
            </a:p>
          </p:txBody>
        </p:sp>
        <p:cxnSp>
          <p:nvCxnSpPr>
            <p:cNvPr id="22" name="Connecteur droit avec flèche 21"/>
            <p:cNvCxnSpPr/>
            <p:nvPr/>
          </p:nvCxnSpPr>
          <p:spPr>
            <a:xfrm>
              <a:off x="6773964" y="1596840"/>
              <a:ext cx="519643" cy="7222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Rectangle 22"/>
            <p:cNvSpPr/>
            <p:nvPr/>
          </p:nvSpPr>
          <p:spPr>
            <a:xfrm>
              <a:off x="7311039" y="2634327"/>
              <a:ext cx="1810111" cy="102720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350" kern="50" dirty="0">
                  <a:solidFill>
                    <a:srgbClr val="000000"/>
                  </a:solidFill>
                  <a:latin typeface="Arial" charset="0"/>
                  <a:ea typeface="Arial" charset="0"/>
                  <a:cs typeface="Arial" charset="0"/>
                </a:rPr>
                <a:t>identification of eggs </a:t>
              </a:r>
            </a:p>
            <a:p>
              <a:pPr>
                <a:lnSpc>
                  <a:spcPct val="150000"/>
                </a:lnSpc>
              </a:pPr>
              <a:r>
                <a:rPr lang="en-US" sz="1350" kern="50" dirty="0">
                  <a:solidFill>
                    <a:srgbClr val="000000"/>
                  </a:solidFill>
                  <a:latin typeface="Arial" charset="0"/>
                  <a:ea typeface="Arial" charset="0"/>
                  <a:cs typeface="Arial" charset="0"/>
                </a:rPr>
                <a:t>(</a:t>
              </a:r>
              <a:r>
                <a:rPr lang="en-US" sz="1350" kern="50" dirty="0" err="1">
                  <a:solidFill>
                    <a:srgbClr val="000000"/>
                  </a:solidFill>
                  <a:latin typeface="Arial" charset="0"/>
                  <a:ea typeface="Arial" charset="0"/>
                  <a:cs typeface="Arial" charset="0"/>
                </a:rPr>
                <a:t>coprocultures</a:t>
              </a:r>
              <a:r>
                <a:rPr lang="en-US" sz="1350" kern="50" dirty="0">
                  <a:solidFill>
                    <a:srgbClr val="000000"/>
                  </a:solidFill>
                  <a:latin typeface="Arial" charset="0"/>
                  <a:ea typeface="Arial" charset="0"/>
                  <a:cs typeface="Arial" charset="0"/>
                </a:rPr>
                <a:t>)</a:t>
              </a:r>
            </a:p>
            <a:p>
              <a:pPr>
                <a:lnSpc>
                  <a:spcPct val="150000"/>
                </a:lnSpc>
              </a:pPr>
              <a:r>
                <a:rPr lang="en-US" sz="1350" kern="50" dirty="0">
                  <a:solidFill>
                    <a:srgbClr val="000000"/>
                  </a:solidFill>
                  <a:latin typeface="Arial" charset="0"/>
                  <a:ea typeface="Arial" charset="0"/>
                  <a:cs typeface="Arial" charset="0"/>
                </a:rPr>
                <a:t>Fecal Egg Count </a:t>
              </a:r>
              <a:r>
                <a:rPr lang="fr-FR" sz="1350" dirty="0">
                  <a:latin typeface="Arial" charset="0"/>
                  <a:ea typeface="Arial" charset="0"/>
                  <a:cs typeface="Arial" charset="0"/>
                </a:rPr>
                <a:t> </a:t>
              </a:r>
            </a:p>
          </p:txBody>
        </p:sp>
        <p:cxnSp>
          <p:nvCxnSpPr>
            <p:cNvPr id="24" name="Connecteur droit avec flèche 23"/>
            <p:cNvCxnSpPr/>
            <p:nvPr/>
          </p:nvCxnSpPr>
          <p:spPr>
            <a:xfrm>
              <a:off x="6773964" y="3028944"/>
              <a:ext cx="519643" cy="7222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Rectangle 24"/>
            <p:cNvSpPr/>
            <p:nvPr/>
          </p:nvSpPr>
          <p:spPr>
            <a:xfrm>
              <a:off x="7340854" y="3581837"/>
              <a:ext cx="1425390" cy="133882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350" dirty="0" err="1">
                  <a:latin typeface="Arial" charset="0"/>
                  <a:ea typeface="Arial" charset="0"/>
                  <a:cs typeface="Arial" charset="0"/>
                </a:rPr>
                <a:t>Haematological</a:t>
              </a:r>
              <a:r>
                <a:rPr lang="en-US" sz="1350" dirty="0">
                  <a:latin typeface="Arial" charset="0"/>
                  <a:ea typeface="Arial" charset="0"/>
                  <a:cs typeface="Arial" charset="0"/>
                </a:rPr>
                <a:t> </a:t>
              </a:r>
            </a:p>
            <a:p>
              <a:pPr algn="just">
                <a:lnSpc>
                  <a:spcPct val="150000"/>
                </a:lnSpc>
              </a:pPr>
              <a:r>
                <a:rPr lang="en-US" sz="1350" dirty="0" err="1">
                  <a:latin typeface="Arial" charset="0"/>
                  <a:ea typeface="Arial" charset="0"/>
                  <a:cs typeface="Arial" charset="0"/>
                </a:rPr>
                <a:t>biochemichal</a:t>
              </a:r>
              <a:endParaRPr lang="en-US" sz="1350" dirty="0">
                <a:latin typeface="Arial" charset="0"/>
                <a:ea typeface="Arial" charset="0"/>
                <a:cs typeface="Arial" charset="0"/>
              </a:endParaRPr>
            </a:p>
            <a:p>
              <a:pPr algn="just">
                <a:lnSpc>
                  <a:spcPct val="150000"/>
                </a:lnSpc>
              </a:pPr>
              <a:r>
                <a:rPr lang="en-US" sz="1350" dirty="0">
                  <a:latin typeface="Arial" charset="0"/>
                  <a:ea typeface="Arial" charset="0"/>
                  <a:cs typeface="Arial" charset="0"/>
                </a:rPr>
                <a:t>Parameters </a:t>
              </a:r>
            </a:p>
            <a:p>
              <a:pPr algn="just">
                <a:lnSpc>
                  <a:spcPct val="150000"/>
                </a:lnSpc>
              </a:pPr>
              <a:r>
                <a:rPr lang="en-US" sz="1350" dirty="0">
                  <a:latin typeface="Arial" charset="0"/>
                  <a:ea typeface="Arial" charset="0"/>
                  <a:cs typeface="Arial" charset="0"/>
                </a:rPr>
                <a:t>DNA extraction</a:t>
              </a:r>
              <a:endParaRPr lang="fr-FR" sz="1200" dirty="0">
                <a:latin typeface="Arial" charset="0"/>
                <a:ea typeface="Arial" charset="0"/>
                <a:cs typeface="Arial" charset="0"/>
              </a:endParaRPr>
            </a:p>
          </p:txBody>
        </p:sp>
        <p:cxnSp>
          <p:nvCxnSpPr>
            <p:cNvPr id="27" name="Connecteur droit avec flèche 26"/>
            <p:cNvCxnSpPr/>
            <p:nvPr/>
          </p:nvCxnSpPr>
          <p:spPr>
            <a:xfrm>
              <a:off x="6773964" y="4071086"/>
              <a:ext cx="519643" cy="7222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Rectangle 1"/>
          <p:cNvSpPr/>
          <p:nvPr/>
        </p:nvSpPr>
        <p:spPr>
          <a:xfrm>
            <a:off x="147483" y="137381"/>
            <a:ext cx="892749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Phenotypic characterization </a:t>
            </a:r>
            <a:r>
              <a:rPr lang="en-US" b="1" dirty="0" smtClean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(to be followed by a genomic approach) of </a:t>
            </a:r>
            <a:r>
              <a:rPr lang="en-US" b="1" dirty="0" err="1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Barbarine</a:t>
            </a:r>
            <a:r>
              <a:rPr lang="en-US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Tunisian sheep breeds for gastro-intestinal parasite resistance with a special reference to </a:t>
            </a:r>
            <a:r>
              <a:rPr lang="en-US" b="1" i="1" dirty="0" err="1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Haemonchus</a:t>
            </a:r>
            <a:r>
              <a:rPr lang="en-US" b="1" i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i="1" dirty="0" err="1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contortus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4323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6D29C-FA99-DF43-88AB-FBBB647C2440}" type="slidenum">
              <a:rPr lang="fr-FR" smtClean="0"/>
              <a:t>5</a:t>
            </a:fld>
            <a:endParaRPr lang="fr-FR"/>
          </a:p>
        </p:txBody>
      </p:sp>
      <p:sp>
        <p:nvSpPr>
          <p:cNvPr id="5" name="TextBox 4"/>
          <p:cNvSpPr txBox="1"/>
          <p:nvPr/>
        </p:nvSpPr>
        <p:spPr>
          <a:xfrm>
            <a:off x="-457200" y="-13500"/>
            <a:ext cx="9144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800" dirty="0" smtClean="0">
                <a:solidFill>
                  <a:srgbClr val="FF0000"/>
                </a:solidFill>
              </a:rPr>
              <a:t>Genetic diversity and structure of Ethiopian goats</a:t>
            </a:r>
            <a:endParaRPr lang="en-US" sz="2800" dirty="0">
              <a:solidFill>
                <a:srgbClr val="FF0000"/>
              </a:solidFill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124695" y="761979"/>
            <a:ext cx="8866909" cy="1385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533399" y="1676400"/>
            <a:ext cx="8610601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2400" dirty="0">
                <a:solidFill>
                  <a:srgbClr val="0066FF"/>
                </a:solidFill>
              </a:rPr>
              <a:t>Polymorphism analysis of </a:t>
            </a:r>
            <a:r>
              <a:rPr lang="en-US" sz="2400" dirty="0" err="1">
                <a:solidFill>
                  <a:srgbClr val="0066FF"/>
                </a:solidFill>
              </a:rPr>
              <a:t>kisspeptin</a:t>
            </a:r>
            <a:r>
              <a:rPr lang="en-US" sz="2400" dirty="0">
                <a:solidFill>
                  <a:srgbClr val="0066FF"/>
                </a:solidFill>
              </a:rPr>
              <a:t> (KISS1) gene and its association with litter size in Ethiopian indigenous goat </a:t>
            </a:r>
            <a:r>
              <a:rPr lang="en-US" sz="2400" dirty="0" smtClean="0">
                <a:solidFill>
                  <a:srgbClr val="0066FF"/>
                </a:solidFill>
              </a:rPr>
              <a:t>populations</a:t>
            </a:r>
            <a:r>
              <a:rPr lang="en-US" sz="2400" b="1" dirty="0" smtClean="0">
                <a:solidFill>
                  <a:srgbClr val="0066FF"/>
                </a:solidFill>
              </a:rPr>
              <a:t> – Published</a:t>
            </a:r>
          </a:p>
          <a:p>
            <a:pPr marL="342900" indent="-342900">
              <a:buFont typeface="+mj-lt"/>
              <a:buAutoNum type="arabicPeriod"/>
            </a:pPr>
            <a:endParaRPr lang="en-US" sz="2400" dirty="0" smtClean="0">
              <a:solidFill>
                <a:srgbClr val="0066FF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2400" dirty="0" smtClean="0">
                <a:solidFill>
                  <a:srgbClr val="0066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Mitochondrial </a:t>
            </a:r>
            <a:r>
              <a:rPr lang="en-US" sz="2400" dirty="0">
                <a:solidFill>
                  <a:srgbClr val="0066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DNA variation reveals maternal origins and demographic dynamics of Ethiopian indigenous </a:t>
            </a:r>
            <a:r>
              <a:rPr lang="en-US" sz="2400" dirty="0" smtClean="0">
                <a:solidFill>
                  <a:srgbClr val="0066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goats – A</a:t>
            </a:r>
            <a:r>
              <a:rPr lang="en-US" sz="2400" b="1" dirty="0" smtClean="0">
                <a:solidFill>
                  <a:srgbClr val="0066F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ddressing reviewers comments</a:t>
            </a:r>
          </a:p>
          <a:p>
            <a:pPr marL="342900" indent="-342900">
              <a:buFont typeface="+mj-lt"/>
              <a:buAutoNum type="arabicPeriod"/>
            </a:pPr>
            <a:endParaRPr lang="en-US" sz="2400" b="1" dirty="0">
              <a:solidFill>
                <a:srgbClr val="0066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2400" dirty="0" smtClean="0">
                <a:solidFill>
                  <a:srgbClr val="0066FF"/>
                </a:solidFill>
              </a:rPr>
              <a:t>Genome-wide </a:t>
            </a:r>
            <a:r>
              <a:rPr lang="en-US" sz="2400" dirty="0">
                <a:solidFill>
                  <a:srgbClr val="0066FF"/>
                </a:solidFill>
              </a:rPr>
              <a:t>SNP data uncovers high genetic diversity and admixture among populations of Ethiopian indigenous </a:t>
            </a:r>
            <a:r>
              <a:rPr lang="en-US" sz="2400" dirty="0" smtClean="0">
                <a:solidFill>
                  <a:srgbClr val="0066FF"/>
                </a:solidFill>
              </a:rPr>
              <a:t>goats - </a:t>
            </a:r>
            <a:r>
              <a:rPr lang="en-US" sz="2400" b="1" dirty="0" smtClean="0">
                <a:solidFill>
                  <a:srgbClr val="0066FF"/>
                </a:solidFill>
              </a:rPr>
              <a:t>Submitted</a:t>
            </a:r>
            <a:endParaRPr lang="en-US" sz="2400" b="1" dirty="0">
              <a:solidFill>
                <a:srgbClr val="0066FF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3399" y="863663"/>
            <a:ext cx="4724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66FF"/>
                </a:solidFill>
              </a:rPr>
              <a:t>Three manuscripts generated:</a:t>
            </a:r>
            <a:endParaRPr lang="en-US" sz="2400" dirty="0">
              <a:solidFill>
                <a:srgbClr val="0066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8046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605368" y="152400"/>
            <a:ext cx="7543800" cy="914400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Community-based breeding programs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534216" y="914400"/>
            <a:ext cx="8414232" cy="381000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dirty="0" smtClean="0">
                <a:solidFill>
                  <a:srgbClr val="0066FF"/>
                </a:solidFill>
              </a:rPr>
              <a:t>CBBPs are being implemented in 5 sheep and 2 goat sites</a:t>
            </a:r>
          </a:p>
          <a:p>
            <a:pPr>
              <a:lnSpc>
                <a:spcPct val="100000"/>
              </a:lnSpc>
            </a:pPr>
            <a:r>
              <a:rPr lang="en-US" dirty="0" smtClean="0">
                <a:solidFill>
                  <a:srgbClr val="0066FF"/>
                </a:solidFill>
              </a:rPr>
              <a:t>Out scaling models being developed</a:t>
            </a:r>
          </a:p>
          <a:p>
            <a:pPr>
              <a:lnSpc>
                <a:spcPct val="100000"/>
              </a:lnSpc>
            </a:pPr>
            <a:r>
              <a:rPr lang="en-US" dirty="0" smtClean="0">
                <a:solidFill>
                  <a:srgbClr val="0066FF"/>
                </a:solidFill>
              </a:rPr>
              <a:t>Reproductive technologies for management decisions and dissemination of genetics</a:t>
            </a:r>
          </a:p>
          <a:p>
            <a:pPr>
              <a:lnSpc>
                <a:spcPct val="100000"/>
              </a:lnSpc>
            </a:pPr>
            <a:r>
              <a:rPr lang="en-US" dirty="0" smtClean="0">
                <a:solidFill>
                  <a:srgbClr val="0066FF"/>
                </a:solidFill>
              </a:rPr>
              <a:t>Optimization of CBBPs- intensity of selection, duration of ram use, data management and estimation of BV</a:t>
            </a:r>
          </a:p>
          <a:p>
            <a:pPr>
              <a:lnSpc>
                <a:spcPct val="100000"/>
              </a:lnSpc>
            </a:pPr>
            <a:endParaRPr lang="en-US" dirty="0">
              <a:solidFill>
                <a:srgbClr val="0066FF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7268" y="4211782"/>
            <a:ext cx="4766732" cy="268128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22174"/>
            <a:ext cx="4741332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03302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838200" y="76200"/>
            <a:ext cx="8077200" cy="1143000"/>
          </a:xfrm>
        </p:spPr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Methodologies: Development of methodologies for up scaling of CBBP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630382" y="1447800"/>
            <a:ext cx="8534400" cy="4343400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dirty="0" smtClean="0">
                <a:solidFill>
                  <a:srgbClr val="0066FF"/>
                </a:solidFill>
              </a:rPr>
              <a:t>CBBPs are </a:t>
            </a:r>
            <a:r>
              <a:rPr lang="en-US" dirty="0">
                <a:solidFill>
                  <a:srgbClr val="0066FF"/>
                </a:solidFill>
              </a:rPr>
              <a:t>technically feasible and financially rewarding </a:t>
            </a:r>
            <a:r>
              <a:rPr lang="en-US" dirty="0" smtClean="0">
                <a:solidFill>
                  <a:srgbClr val="0066FF"/>
                </a:solidFill>
              </a:rPr>
              <a:t>technology at pilot</a:t>
            </a:r>
          </a:p>
          <a:p>
            <a:pPr>
              <a:lnSpc>
                <a:spcPct val="100000"/>
              </a:lnSpc>
            </a:pPr>
            <a:r>
              <a:rPr lang="en-US" dirty="0" smtClean="0">
                <a:solidFill>
                  <a:srgbClr val="0066FF"/>
                </a:solidFill>
              </a:rPr>
              <a:t>CBBPs </a:t>
            </a:r>
            <a:r>
              <a:rPr lang="en-US" dirty="0">
                <a:solidFill>
                  <a:srgbClr val="0066FF"/>
                </a:solidFill>
              </a:rPr>
              <a:t>need to be disseminated at scale </a:t>
            </a:r>
            <a:r>
              <a:rPr lang="en-US" dirty="0" smtClean="0">
                <a:solidFill>
                  <a:srgbClr val="0066FF"/>
                </a:solidFill>
              </a:rPr>
              <a:t>to </a:t>
            </a:r>
            <a:r>
              <a:rPr lang="en-US" dirty="0">
                <a:solidFill>
                  <a:srgbClr val="0066FF"/>
                </a:solidFill>
              </a:rPr>
              <a:t>make </a:t>
            </a:r>
            <a:r>
              <a:rPr lang="en-US" dirty="0" smtClean="0">
                <a:solidFill>
                  <a:srgbClr val="0066FF"/>
                </a:solidFill>
              </a:rPr>
              <a:t>changes </a:t>
            </a:r>
            <a:r>
              <a:rPr lang="en-US" dirty="0">
                <a:solidFill>
                  <a:srgbClr val="0066FF"/>
                </a:solidFill>
              </a:rPr>
              <a:t>to lives of </a:t>
            </a:r>
            <a:r>
              <a:rPr lang="en-US" dirty="0" smtClean="0">
                <a:solidFill>
                  <a:srgbClr val="0066FF"/>
                </a:solidFill>
              </a:rPr>
              <a:t>the poor</a:t>
            </a:r>
          </a:p>
          <a:p>
            <a:pPr>
              <a:lnSpc>
                <a:spcPct val="100000"/>
              </a:lnSpc>
            </a:pPr>
            <a:r>
              <a:rPr lang="en-US" dirty="0" smtClean="0">
                <a:solidFill>
                  <a:srgbClr val="0066FF"/>
                </a:solidFill>
              </a:rPr>
              <a:t>Use </a:t>
            </a:r>
            <a:r>
              <a:rPr lang="en-US" dirty="0">
                <a:solidFill>
                  <a:srgbClr val="0066FF"/>
                </a:solidFill>
              </a:rPr>
              <a:t>established CBBPs or set up new ones in strategically located sites along the breeding tract of the </a:t>
            </a:r>
            <a:r>
              <a:rPr lang="en-US" dirty="0" smtClean="0">
                <a:solidFill>
                  <a:srgbClr val="0066FF"/>
                </a:solidFill>
              </a:rPr>
              <a:t> priority breeds </a:t>
            </a:r>
          </a:p>
          <a:p>
            <a:pPr>
              <a:lnSpc>
                <a:spcPct val="100000"/>
              </a:lnSpc>
            </a:pPr>
            <a:r>
              <a:rPr lang="en-US" dirty="0" smtClean="0">
                <a:solidFill>
                  <a:srgbClr val="0066FF"/>
                </a:solidFill>
              </a:rPr>
              <a:t>CBBPs serve </a:t>
            </a:r>
            <a:r>
              <a:rPr lang="en-US" dirty="0">
                <a:solidFill>
                  <a:srgbClr val="0066FF"/>
                </a:solidFill>
              </a:rPr>
              <a:t>as production site for improved rams which would be distributed to participating </a:t>
            </a:r>
            <a:r>
              <a:rPr lang="en-US" dirty="0" smtClean="0">
                <a:solidFill>
                  <a:srgbClr val="0066FF"/>
                </a:solidFill>
              </a:rPr>
              <a:t>communities </a:t>
            </a:r>
          </a:p>
          <a:p>
            <a:pPr>
              <a:lnSpc>
                <a:spcPct val="100000"/>
              </a:lnSpc>
            </a:pPr>
            <a:r>
              <a:rPr lang="en-US" dirty="0" smtClean="0">
                <a:solidFill>
                  <a:srgbClr val="0066FF"/>
                </a:solidFill>
              </a:rPr>
              <a:t>The </a:t>
            </a:r>
            <a:r>
              <a:rPr lang="en-US" dirty="0">
                <a:solidFill>
                  <a:srgbClr val="0066FF"/>
                </a:solidFill>
              </a:rPr>
              <a:t>distribution of improved genetics would be supported by </a:t>
            </a:r>
            <a:r>
              <a:rPr lang="en-US" dirty="0" smtClean="0">
                <a:solidFill>
                  <a:srgbClr val="0066FF"/>
                </a:solidFill>
              </a:rPr>
              <a:t>mass synchronization and artificial insemination </a:t>
            </a:r>
          </a:p>
          <a:p>
            <a:pPr>
              <a:lnSpc>
                <a:spcPct val="100000"/>
              </a:lnSpc>
            </a:pPr>
            <a:r>
              <a:rPr lang="en-US" dirty="0" smtClean="0">
                <a:solidFill>
                  <a:srgbClr val="0066FF"/>
                </a:solidFill>
              </a:rPr>
              <a:t>Data needed to develop the model collected</a:t>
            </a:r>
          </a:p>
        </p:txBody>
      </p:sp>
    </p:spTree>
    <p:extLst>
      <p:ext uri="{BB962C8B-B14F-4D97-AF65-F5344CB8AC3E}">
        <p14:creationId xmlns:p14="http://schemas.microsoft.com/office/powerpoint/2010/main" val="2065477654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533400" y="228600"/>
            <a:ext cx="8610600" cy="1143000"/>
          </a:xfrm>
        </p:spPr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Development of CBBP for pastoral production systems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685800" y="1066800"/>
            <a:ext cx="8001000" cy="3810000"/>
          </a:xfrm>
        </p:spPr>
        <p:txBody>
          <a:bodyPr>
            <a:normAutofit lnSpcReduction="10000"/>
          </a:bodyPr>
          <a:lstStyle/>
          <a:p>
            <a:pPr>
              <a:lnSpc>
                <a:spcPct val="100000"/>
              </a:lnSpc>
            </a:pPr>
            <a:r>
              <a:rPr lang="en-US" dirty="0" smtClean="0">
                <a:solidFill>
                  <a:srgbClr val="0066FF"/>
                </a:solidFill>
              </a:rPr>
              <a:t>There are no? successful breeding programs in small ruminants in pastoral areas</a:t>
            </a:r>
          </a:p>
          <a:p>
            <a:pPr>
              <a:lnSpc>
                <a:spcPct val="100000"/>
              </a:lnSpc>
            </a:pPr>
            <a:r>
              <a:rPr lang="en-US" dirty="0" smtClean="0">
                <a:solidFill>
                  <a:srgbClr val="0066FF"/>
                </a:solidFill>
              </a:rPr>
              <a:t>Different approaches need to be followed in different production systems</a:t>
            </a:r>
            <a:endParaRPr lang="en-US" dirty="0">
              <a:solidFill>
                <a:srgbClr val="0066FF"/>
              </a:solidFill>
            </a:endParaRPr>
          </a:p>
          <a:p>
            <a:pPr>
              <a:lnSpc>
                <a:spcPct val="100000"/>
              </a:lnSpc>
            </a:pPr>
            <a:r>
              <a:rPr lang="en-US" dirty="0" smtClean="0">
                <a:solidFill>
                  <a:srgbClr val="0066FF"/>
                </a:solidFill>
              </a:rPr>
              <a:t>Mobility, drought and climate change, lack of supportive infrastructure, breeding objectives dictated by social and cultural factors </a:t>
            </a:r>
            <a:r>
              <a:rPr lang="en-US" dirty="0" err="1" smtClean="0">
                <a:solidFill>
                  <a:srgbClr val="0066FF"/>
                </a:solidFill>
              </a:rPr>
              <a:t>etc</a:t>
            </a:r>
            <a:r>
              <a:rPr lang="en-US" dirty="0" smtClean="0">
                <a:solidFill>
                  <a:srgbClr val="0066FF"/>
                </a:solidFill>
              </a:rPr>
              <a:t> </a:t>
            </a:r>
          </a:p>
          <a:p>
            <a:pPr>
              <a:lnSpc>
                <a:spcPct val="100000"/>
              </a:lnSpc>
            </a:pPr>
            <a:r>
              <a:rPr lang="en-US" dirty="0" smtClean="0">
                <a:solidFill>
                  <a:srgbClr val="0066FF"/>
                </a:solidFill>
              </a:rPr>
              <a:t>We have identified sites, description of production system and breeding objectives will start in September</a:t>
            </a:r>
            <a:endParaRPr lang="en-US" dirty="0">
              <a:solidFill>
                <a:srgbClr val="0066FF"/>
              </a:solidFill>
            </a:endParaRPr>
          </a:p>
        </p:txBody>
      </p:sp>
      <p:pic>
        <p:nvPicPr>
          <p:cNvPr id="4" name="Picture 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24600" y="4733059"/>
            <a:ext cx="2819400" cy="2114550"/>
          </a:xfrm>
          <a:prstGeom prst="rect">
            <a:avLst/>
          </a:prstGeom>
          <a:noFill/>
          <a:ln w="57150" algn="ctr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7800" y="4794090"/>
            <a:ext cx="2362200" cy="20743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3229735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E6D29C-FA99-DF43-88AB-FBBB647C2440}" type="slidenum">
              <a:rPr lang="fr-FR" smtClean="0"/>
              <a:t>9</a:t>
            </a:fld>
            <a:endParaRPr lang="fr-FR"/>
          </a:p>
        </p:txBody>
      </p:sp>
      <p:sp>
        <p:nvSpPr>
          <p:cNvPr id="5" name="TextBox 4"/>
          <p:cNvSpPr txBox="1"/>
          <p:nvPr/>
        </p:nvSpPr>
        <p:spPr>
          <a:xfrm>
            <a:off x="-13851" y="-94258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400" dirty="0" smtClean="0">
                <a:solidFill>
                  <a:srgbClr val="FF0000"/>
                </a:solidFill>
              </a:rPr>
              <a:t>Identification of genes associated with prolificacy in </a:t>
            </a:r>
            <a:r>
              <a:rPr lang="en-US" sz="2400" dirty="0" err="1" smtClean="0">
                <a:solidFill>
                  <a:srgbClr val="FF0000"/>
                </a:solidFill>
              </a:rPr>
              <a:t>Bonga</a:t>
            </a:r>
            <a:r>
              <a:rPr lang="en-US" sz="2400" dirty="0" smtClean="0">
                <a:solidFill>
                  <a:srgbClr val="FF0000"/>
                </a:solidFill>
              </a:rPr>
              <a:t> Sheep </a:t>
            </a:r>
          </a:p>
        </p:txBody>
      </p:sp>
      <p:cxnSp>
        <p:nvCxnSpPr>
          <p:cNvPr id="6" name="Straight Connector 5"/>
          <p:cNvCxnSpPr/>
          <p:nvPr/>
        </p:nvCxnSpPr>
        <p:spPr>
          <a:xfrm>
            <a:off x="124695" y="692714"/>
            <a:ext cx="8866909" cy="1385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/>
          <p:cNvGrpSpPr/>
          <p:nvPr/>
        </p:nvGrpSpPr>
        <p:grpSpPr>
          <a:xfrm>
            <a:off x="142277" y="638347"/>
            <a:ext cx="6253770" cy="2489706"/>
            <a:chOff x="-65487" y="2898260"/>
            <a:chExt cx="6023247" cy="2429495"/>
          </a:xfrm>
        </p:grpSpPr>
        <p:sp>
          <p:nvSpPr>
            <p:cNvPr id="9" name="TextBox 8"/>
            <p:cNvSpPr txBox="1"/>
            <p:nvPr/>
          </p:nvSpPr>
          <p:spPr>
            <a:xfrm>
              <a:off x="0" y="3364368"/>
              <a:ext cx="5957760" cy="17119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200150" lvl="2" indent="-285750">
                <a:lnSpc>
                  <a:spcPct val="150000"/>
                </a:lnSpc>
                <a:buFont typeface="Wingdings" pitchFamily="2" charset="2"/>
                <a:buChar char="Ø"/>
              </a:pPr>
              <a:r>
                <a:rPr lang="en-US" kern="0" dirty="0" smtClean="0">
                  <a:solidFill>
                    <a:srgbClr val="0066FF"/>
                  </a:solidFill>
                  <a:cs typeface="Arial"/>
                </a:rPr>
                <a:t>Single</a:t>
              </a:r>
              <a:r>
                <a:rPr lang="en-US" kern="0" dirty="0">
                  <a:solidFill>
                    <a:srgbClr val="0066FF"/>
                  </a:solidFill>
                  <a:cs typeface="Arial"/>
                </a:rPr>
                <a:t>	</a:t>
              </a:r>
              <a:r>
                <a:rPr lang="en-US" kern="0" dirty="0" smtClean="0">
                  <a:solidFill>
                    <a:srgbClr val="0066FF"/>
                  </a:solidFill>
                  <a:cs typeface="Arial"/>
                </a:rPr>
                <a:t>	- </a:t>
              </a:r>
              <a:r>
                <a:rPr lang="en-US" kern="0" dirty="0">
                  <a:solidFill>
                    <a:srgbClr val="0066FF"/>
                  </a:solidFill>
                  <a:cs typeface="Arial"/>
                </a:rPr>
                <a:t>20</a:t>
              </a:r>
            </a:p>
            <a:p>
              <a:pPr marL="1200150" lvl="2" indent="-285750">
                <a:lnSpc>
                  <a:spcPct val="150000"/>
                </a:lnSpc>
                <a:buFont typeface="Wingdings" pitchFamily="2" charset="2"/>
                <a:buChar char="Ø"/>
              </a:pPr>
              <a:r>
                <a:rPr lang="en-US" kern="0" dirty="0" smtClean="0">
                  <a:solidFill>
                    <a:srgbClr val="0066FF"/>
                  </a:solidFill>
                  <a:cs typeface="Arial"/>
                </a:rPr>
                <a:t>Twins</a:t>
              </a:r>
              <a:r>
                <a:rPr lang="en-US" kern="0" dirty="0">
                  <a:solidFill>
                    <a:srgbClr val="0066FF"/>
                  </a:solidFill>
                  <a:cs typeface="Arial"/>
                </a:rPr>
                <a:t>	</a:t>
              </a:r>
              <a:r>
                <a:rPr lang="en-US" kern="0" dirty="0" smtClean="0">
                  <a:solidFill>
                    <a:srgbClr val="0066FF"/>
                  </a:solidFill>
                  <a:cs typeface="Arial"/>
                </a:rPr>
                <a:t>	- </a:t>
              </a:r>
              <a:r>
                <a:rPr lang="en-US" kern="0" dirty="0">
                  <a:solidFill>
                    <a:srgbClr val="0066FF"/>
                  </a:solidFill>
                  <a:cs typeface="Arial"/>
                </a:rPr>
                <a:t>33</a:t>
              </a:r>
            </a:p>
            <a:p>
              <a:pPr marL="1200150" lvl="2" indent="-285750">
                <a:lnSpc>
                  <a:spcPct val="150000"/>
                </a:lnSpc>
                <a:buFont typeface="Wingdings" pitchFamily="2" charset="2"/>
                <a:buChar char="Ø"/>
              </a:pPr>
              <a:r>
                <a:rPr lang="en-US" kern="0" dirty="0" smtClean="0">
                  <a:solidFill>
                    <a:srgbClr val="0066FF"/>
                  </a:solidFill>
                  <a:cs typeface="Arial"/>
                </a:rPr>
                <a:t>Triplets</a:t>
              </a:r>
              <a:r>
                <a:rPr lang="en-US" kern="0" dirty="0">
                  <a:solidFill>
                    <a:srgbClr val="0066FF"/>
                  </a:solidFill>
                  <a:cs typeface="Arial"/>
                </a:rPr>
                <a:t>	</a:t>
              </a:r>
              <a:r>
                <a:rPr lang="en-US" kern="0" dirty="0" smtClean="0">
                  <a:solidFill>
                    <a:srgbClr val="0066FF"/>
                  </a:solidFill>
                  <a:cs typeface="Arial"/>
                </a:rPr>
                <a:t>- 30</a:t>
              </a:r>
            </a:p>
            <a:p>
              <a:pPr marL="1200150" lvl="2" indent="-285750">
                <a:lnSpc>
                  <a:spcPct val="150000"/>
                </a:lnSpc>
                <a:buFont typeface="Wingdings" pitchFamily="2" charset="2"/>
                <a:buChar char="Ø"/>
              </a:pPr>
              <a:r>
                <a:rPr lang="en-US" kern="0" dirty="0" smtClean="0">
                  <a:solidFill>
                    <a:srgbClr val="0066FF"/>
                  </a:solidFill>
                  <a:cs typeface="Arial"/>
                </a:rPr>
                <a:t>Quadruplet 	- 1</a:t>
              </a:r>
              <a:endParaRPr lang="en-US" kern="0" dirty="0">
                <a:solidFill>
                  <a:srgbClr val="0066FF"/>
                </a:solidFill>
                <a:cs typeface="Arial"/>
              </a:endParaRPr>
            </a:p>
          </p:txBody>
        </p:sp>
        <p:sp>
          <p:nvSpPr>
            <p:cNvPr id="12" name="Right Brace 11"/>
            <p:cNvSpPr/>
            <p:nvPr/>
          </p:nvSpPr>
          <p:spPr bwMode="auto">
            <a:xfrm>
              <a:off x="3339088" y="3471291"/>
              <a:ext cx="372535" cy="1856464"/>
            </a:xfrm>
            <a:prstGeom prst="rightBrac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r" rtl="1" fontAlgn="base">
                <a:spcBef>
                  <a:spcPct val="0"/>
                </a:spcBef>
                <a:spcAft>
                  <a:spcPct val="0"/>
                </a:spcAft>
              </a:pPr>
              <a:endParaRPr lang="en-GB">
                <a:solidFill>
                  <a:srgbClr val="000000"/>
                </a:solidFill>
                <a:cs typeface="Arial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-65487" y="2898260"/>
              <a:ext cx="2691863" cy="4536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kern="0" dirty="0">
                  <a:solidFill>
                    <a:srgbClr val="0066FF"/>
                  </a:solidFill>
                  <a:cs typeface="Arial"/>
                </a:rPr>
                <a:t>- </a:t>
              </a:r>
              <a:r>
                <a:rPr lang="en-US" b="1" kern="0" dirty="0">
                  <a:solidFill>
                    <a:srgbClr val="0066FF"/>
                  </a:solidFill>
                  <a:cs typeface="Arial"/>
                </a:rPr>
                <a:t>84 </a:t>
              </a:r>
              <a:r>
                <a:rPr lang="en-US" b="1" kern="0" dirty="0" smtClean="0">
                  <a:solidFill>
                    <a:srgbClr val="0066FF"/>
                  </a:solidFill>
                  <a:cs typeface="Arial"/>
                </a:rPr>
                <a:t>individuals</a:t>
              </a:r>
              <a:r>
                <a:rPr lang="en-US" kern="0" dirty="0">
                  <a:solidFill>
                    <a:srgbClr val="0066FF"/>
                  </a:solidFill>
                  <a:cs typeface="Arial"/>
                </a:rPr>
                <a:t>:</a:t>
              </a: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4146232" y="1608163"/>
            <a:ext cx="47345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Tx/>
              <a:buChar char="-"/>
            </a:pPr>
            <a:r>
              <a:rPr lang="en-US" kern="0" dirty="0" smtClean="0">
                <a:solidFill>
                  <a:srgbClr val="0066FF"/>
                </a:solidFill>
                <a:cs typeface="Arial"/>
              </a:rPr>
              <a:t>Genotyped with Ovine HD Chip</a:t>
            </a:r>
          </a:p>
          <a:p>
            <a:pPr marL="342900" indent="-342900">
              <a:lnSpc>
                <a:spcPct val="150000"/>
              </a:lnSpc>
              <a:buFontTx/>
              <a:buChar char="-"/>
            </a:pPr>
            <a:r>
              <a:rPr lang="en-US" kern="0" dirty="0" err="1" smtClean="0">
                <a:solidFill>
                  <a:srgbClr val="0066FF"/>
                </a:solidFill>
                <a:cs typeface="Arial"/>
              </a:rPr>
              <a:t>Fst</a:t>
            </a:r>
            <a:r>
              <a:rPr lang="en-US" kern="0" dirty="0" smtClean="0">
                <a:solidFill>
                  <a:srgbClr val="0066FF"/>
                </a:solidFill>
                <a:cs typeface="Arial"/>
              </a:rPr>
              <a:t> analysis</a:t>
            </a:r>
            <a:endParaRPr lang="en-US" kern="0" dirty="0">
              <a:solidFill>
                <a:srgbClr val="0066FF"/>
              </a:solidFill>
              <a:cs typeface="Arial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45134" y="3575513"/>
            <a:ext cx="6082145" cy="464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Tx/>
              <a:buChar char="-"/>
            </a:pPr>
            <a:r>
              <a:rPr lang="en-US" kern="0" dirty="0" smtClean="0">
                <a:solidFill>
                  <a:srgbClr val="0066FF"/>
                </a:solidFill>
                <a:cs typeface="Arial"/>
              </a:rPr>
              <a:t>Two candidate regions identified on Chromosomes 5 and X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5287" y="3076749"/>
            <a:ext cx="2794887" cy="464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kern="0" dirty="0">
                <a:solidFill>
                  <a:srgbClr val="0066FF"/>
                </a:solidFill>
                <a:cs typeface="Arial"/>
              </a:rPr>
              <a:t>- </a:t>
            </a:r>
            <a:r>
              <a:rPr lang="en-US" b="1" kern="0" dirty="0" smtClean="0">
                <a:solidFill>
                  <a:srgbClr val="0066FF"/>
                </a:solidFill>
                <a:cs typeface="Arial"/>
              </a:rPr>
              <a:t>Indicative results:</a:t>
            </a:r>
            <a:endParaRPr lang="en-US" b="1" kern="0" dirty="0">
              <a:solidFill>
                <a:srgbClr val="0066FF"/>
              </a:solidFill>
              <a:cs typeface="Arial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81000" y="4628481"/>
            <a:ext cx="8776854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Tx/>
              <a:buChar char="-"/>
            </a:pPr>
            <a:r>
              <a:rPr lang="en-US" kern="0" dirty="0" smtClean="0">
                <a:solidFill>
                  <a:srgbClr val="0066FF"/>
                </a:solidFill>
                <a:cs typeface="Arial"/>
              </a:rPr>
              <a:t>Identify causative mutations and differences in gene expression levels between ewes with different litter sizes </a:t>
            </a:r>
          </a:p>
          <a:p>
            <a:pPr marL="342900" indent="-342900">
              <a:lnSpc>
                <a:spcPct val="150000"/>
              </a:lnSpc>
              <a:buFontTx/>
              <a:buChar char="-"/>
            </a:pPr>
            <a:r>
              <a:rPr lang="en-US" kern="0" dirty="0" smtClean="0">
                <a:solidFill>
                  <a:srgbClr val="0066FF"/>
                </a:solidFill>
                <a:cs typeface="Arial"/>
              </a:rPr>
              <a:t>Physiological study to assess </a:t>
            </a:r>
            <a:r>
              <a:rPr lang="en-US" dirty="0">
                <a:solidFill>
                  <a:srgbClr val="0066FF"/>
                </a:solidFill>
              </a:rPr>
              <a:t>endocrine and </a:t>
            </a:r>
            <a:r>
              <a:rPr lang="en-US" dirty="0" err="1">
                <a:solidFill>
                  <a:srgbClr val="0066FF"/>
                </a:solidFill>
              </a:rPr>
              <a:t>folliculogenesis</a:t>
            </a:r>
            <a:r>
              <a:rPr lang="en-US" dirty="0">
                <a:solidFill>
                  <a:srgbClr val="0066FF"/>
                </a:solidFill>
              </a:rPr>
              <a:t> differences between ewes with different litter </a:t>
            </a:r>
            <a:r>
              <a:rPr lang="en-US" dirty="0" smtClean="0">
                <a:solidFill>
                  <a:srgbClr val="0066FF"/>
                </a:solidFill>
              </a:rPr>
              <a:t>sizes</a:t>
            </a:r>
          </a:p>
          <a:p>
            <a:pPr marL="342900" indent="-342900">
              <a:lnSpc>
                <a:spcPct val="150000"/>
              </a:lnSpc>
              <a:buFontTx/>
              <a:buChar char="-"/>
            </a:pPr>
            <a:r>
              <a:rPr lang="en-US" kern="0" dirty="0">
                <a:solidFill>
                  <a:srgbClr val="0066FF"/>
                </a:solidFill>
                <a:cs typeface="Arial"/>
              </a:rPr>
              <a:t>Sampling infertile </a:t>
            </a:r>
            <a:r>
              <a:rPr lang="en-US" kern="0" dirty="0" smtClean="0">
                <a:solidFill>
                  <a:srgbClr val="0066FF"/>
                </a:solidFill>
                <a:cs typeface="Arial"/>
              </a:rPr>
              <a:t>animals</a:t>
            </a:r>
            <a:endParaRPr lang="en-US" kern="0" dirty="0">
              <a:solidFill>
                <a:srgbClr val="0066FF"/>
              </a:solidFill>
              <a:cs typeface="Arial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5282" y="4212830"/>
            <a:ext cx="1492573" cy="464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kern="0" dirty="0">
                <a:solidFill>
                  <a:srgbClr val="0066FF"/>
                </a:solidFill>
                <a:cs typeface="Arial"/>
              </a:rPr>
              <a:t>- </a:t>
            </a:r>
            <a:r>
              <a:rPr lang="en-US" b="1" kern="0" dirty="0" smtClean="0">
                <a:solidFill>
                  <a:srgbClr val="0066FF"/>
                </a:solidFill>
                <a:cs typeface="Arial"/>
              </a:rPr>
              <a:t>To be done:</a:t>
            </a:r>
            <a:endParaRPr lang="en-US" b="1" kern="0" dirty="0">
              <a:solidFill>
                <a:srgbClr val="0066FF"/>
              </a:solidFill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93646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yI2DOt6RzRcU51QxdhNewL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QUq8QELArFIgadhH063fpq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gLLkbNYfJYmMS8cGCr6Zqx"/>
</p:tagLst>
</file>

<file path=ppt/theme/theme1.xml><?xml version="1.0" encoding="utf-8"?>
<a:theme xmlns:a="http://schemas.openxmlformats.org/drawingml/2006/main" name="livestockfish_powerpoint_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2" id="{42865EBB-0673-45A1-ADE7-EC6DE542A623}" vid="{79A9176D-1961-4CCB-8273-F1C445C513C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89151CC3285AB44A726E4FF20DF659B" ma:contentTypeVersion="2" ma:contentTypeDescription="Create a new document." ma:contentTypeScope="" ma:versionID="8f3fd67c2581899dd3ce3ce4f3036a0a">
  <xsd:schema xmlns:xsd="http://www.w3.org/2001/XMLSchema" xmlns:xs="http://www.w3.org/2001/XMLSchema" xmlns:p="http://schemas.microsoft.com/office/2006/metadata/properties" xmlns:ns2="9f5e9607-a28b-487e-b093-da60e75ee109" targetNamespace="http://schemas.microsoft.com/office/2006/metadata/properties" ma:root="true" ma:fieldsID="7bab1580e1166506c132b14b5bd181b3" ns2:_="">
    <xsd:import namespace="9f5e9607-a28b-487e-b093-da60e75ee109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5e9607-a28b-487e-b093-da60e75ee109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079E4C7-076F-4F08-A35D-FFC7A5736B7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f5e9607-a28b-487e-b093-da60e75ee1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39CAA18-B8ED-4A5F-AE1D-7FAA1652DFD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FB85590-8B73-4576-93CE-79ECAF74AFCD}">
  <ds:schemaRefs>
    <ds:schemaRef ds:uri="http://purl.org/dc/elements/1.1/"/>
    <ds:schemaRef ds:uri="http://purl.org/dc/terms/"/>
    <ds:schemaRef ds:uri="http://schemas.microsoft.com/office/2006/metadata/properties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9f5e9607-a28b-487e-b093-da60e75ee109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livestockfish_powerpoint_template</Template>
  <TotalTime>0</TotalTime>
  <Words>947</Words>
  <Application>Microsoft Office PowerPoint</Application>
  <PresentationFormat>On-screen Show (4:3)</PresentationFormat>
  <Paragraphs>152</Paragraphs>
  <Slides>15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Calibri</vt:lpstr>
      <vt:lpstr>Times New Roman</vt:lpstr>
      <vt:lpstr>Wingdings</vt:lpstr>
      <vt:lpstr>livestockfish_powerpoint_template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2017-02-17T13:16:47Z</dcterms:created>
  <dcterms:modified xsi:type="dcterms:W3CDTF">2017-09-05T09:02:36Z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0x010100289151CC3285AB44A726E4FF20DF659B</vt:lpwstr>
  </property>
</Properties>
</file>